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57" r:id="rId3"/>
    <p:sldId id="269" r:id="rId4"/>
    <p:sldId id="270" r:id="rId5"/>
    <p:sldId id="259" r:id="rId6"/>
    <p:sldId id="258" r:id="rId7"/>
    <p:sldId id="260" r:id="rId8"/>
    <p:sldId id="261" r:id="rId9"/>
    <p:sldId id="262" r:id="rId10"/>
    <p:sldId id="271" r:id="rId11"/>
    <p:sldId id="263" r:id="rId12"/>
    <p:sldId id="264" r:id="rId13"/>
    <p:sldId id="265" r:id="rId14"/>
    <p:sldId id="266" r:id="rId15"/>
    <p:sldId id="267" r:id="rId16"/>
    <p:sldId id="26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78003" autoAdjust="0"/>
  </p:normalViewPr>
  <p:slideViewPr>
    <p:cSldViewPr snapToGrid="0">
      <p:cViewPr>
        <p:scale>
          <a:sx n="52" d="100"/>
          <a:sy n="52" d="100"/>
        </p:scale>
        <p:origin x="16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9BDFA-5F69-483D-9C89-04F3A964AA4D}" type="datetimeFigureOut">
              <a:rPr lang="en-US" smtClean="0"/>
              <a:t>2/27/2020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ED22D0-49E3-46B3-8488-23479FD78521}" type="slidenum">
              <a:rPr lang="en-US" smtClean="0"/>
              <a:t>‹#›</a:t>
            </a:fld>
            <a:endParaRPr lang="en-US"/>
          </a:p>
        </p:txBody>
      </p:sp>
    </p:spTree>
    <p:extLst>
      <p:ext uri="{BB962C8B-B14F-4D97-AF65-F5344CB8AC3E}">
        <p14:creationId xmlns:p14="http://schemas.microsoft.com/office/powerpoint/2010/main" val="3223287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At an incidence of about 1 case per 800 live births, Down syndrome is the most common genetic development disorder. Down syndrome is caused by a </a:t>
            </a:r>
            <a:r>
              <a:rPr lang="en-US" sz="1200" b="1" i="0" kern="1200" dirty="0">
                <a:solidFill>
                  <a:schemeClr val="tx1"/>
                </a:solidFill>
                <a:effectLst/>
                <a:latin typeface="+mn-lt"/>
                <a:ea typeface="+mn-ea"/>
                <a:cs typeface="+mn-cs"/>
              </a:rPr>
              <a:t>trisomy of chromosome 21</a:t>
            </a:r>
            <a:r>
              <a:rPr lang="en-US" sz="1200" b="0" i="0" kern="1200" dirty="0">
                <a:solidFill>
                  <a:schemeClr val="tx1"/>
                </a:solidFill>
                <a:effectLst/>
                <a:latin typeface="+mn-lt"/>
                <a:ea typeface="+mn-ea"/>
                <a:cs typeface="+mn-cs"/>
              </a:rPr>
              <a:t> (having three copies instead of two copies). This extra copy of chromosome 21 is a result of abnormal cell division of either the sperm or egg cell during development. Down syndrome can be detected 12 to 13 weeks into pregnancy and will cause several abnormalities in affected individuals throughout their developmental years. Down syndrome cannot be cured and symptoms will stay with individuals for the rest of their lives. However, support and treatment options can help affected individuals manage their condition so that they can live happy and fulfilling lives. [1,2,3]</a:t>
            </a:r>
          </a:p>
        </p:txBody>
      </p:sp>
      <p:sp>
        <p:nvSpPr>
          <p:cNvPr id="4" name="Slide Number Placeholder 3"/>
          <p:cNvSpPr>
            <a:spLocks noGrp="1"/>
          </p:cNvSpPr>
          <p:nvPr>
            <p:ph type="sldNum" sz="quarter" idx="5"/>
          </p:nvPr>
        </p:nvSpPr>
        <p:spPr/>
        <p:txBody>
          <a:bodyPr/>
          <a:lstStyle/>
          <a:p>
            <a:fld id="{DAED22D0-49E3-46B3-8488-23479FD78521}" type="slidenum">
              <a:rPr lang="en-US" smtClean="0"/>
              <a:t>2</a:t>
            </a:fld>
            <a:endParaRPr lang="en-US"/>
          </a:p>
        </p:txBody>
      </p:sp>
    </p:spTree>
    <p:extLst>
      <p:ext uri="{BB962C8B-B14F-4D97-AF65-F5344CB8AC3E}">
        <p14:creationId xmlns:p14="http://schemas.microsoft.com/office/powerpoint/2010/main" val="1601817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working on Aim 3</a:t>
            </a:r>
          </a:p>
        </p:txBody>
      </p:sp>
      <p:sp>
        <p:nvSpPr>
          <p:cNvPr id="4" name="Slide Number Placeholder 3"/>
          <p:cNvSpPr>
            <a:spLocks noGrp="1"/>
          </p:cNvSpPr>
          <p:nvPr>
            <p:ph type="sldNum" sz="quarter" idx="5"/>
          </p:nvPr>
        </p:nvSpPr>
        <p:spPr/>
        <p:txBody>
          <a:bodyPr/>
          <a:lstStyle/>
          <a:p>
            <a:fld id="{DAED22D0-49E3-46B3-8488-23479FD78521}" type="slidenum">
              <a:rPr lang="en-US" smtClean="0"/>
              <a:t>14</a:t>
            </a:fld>
            <a:endParaRPr lang="en-US"/>
          </a:p>
        </p:txBody>
      </p:sp>
    </p:spTree>
    <p:extLst>
      <p:ext uri="{BB962C8B-B14F-4D97-AF65-F5344CB8AC3E}">
        <p14:creationId xmlns:p14="http://schemas.microsoft.com/office/powerpoint/2010/main" val="2682028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 therapy does not specifically have to target the exact gene that is causing the phenotype.</a:t>
            </a:r>
          </a:p>
          <a:p>
            <a:endParaRPr lang="en-US" dirty="0"/>
          </a:p>
          <a:p>
            <a:r>
              <a:rPr lang="en-US" dirty="0"/>
              <a:t>Instead of dyrk1a being a possible candidate for gene therapy, the genes/proteins found in these studies could be targets.</a:t>
            </a:r>
          </a:p>
          <a:p>
            <a:endParaRPr lang="en-US" dirty="0"/>
          </a:p>
          <a:p>
            <a:r>
              <a:rPr lang="en-US" dirty="0"/>
              <a:t>It can be more effective targeting downstream/upstream targets of a particular protein to correct a given phenotype.</a:t>
            </a:r>
          </a:p>
        </p:txBody>
      </p:sp>
      <p:sp>
        <p:nvSpPr>
          <p:cNvPr id="4" name="Slide Number Placeholder 3"/>
          <p:cNvSpPr>
            <a:spLocks noGrp="1"/>
          </p:cNvSpPr>
          <p:nvPr>
            <p:ph type="sldNum" sz="quarter" idx="5"/>
          </p:nvPr>
        </p:nvSpPr>
        <p:spPr/>
        <p:txBody>
          <a:bodyPr/>
          <a:lstStyle/>
          <a:p>
            <a:fld id="{DAED22D0-49E3-46B3-8488-23479FD78521}" type="slidenum">
              <a:rPr lang="en-US" smtClean="0"/>
              <a:t>15</a:t>
            </a:fld>
            <a:endParaRPr lang="en-US"/>
          </a:p>
        </p:txBody>
      </p:sp>
    </p:spTree>
    <p:extLst>
      <p:ext uri="{BB962C8B-B14F-4D97-AF65-F5344CB8AC3E}">
        <p14:creationId xmlns:p14="http://schemas.microsoft.com/office/powerpoint/2010/main" val="1555181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the rest… my bad.</a:t>
            </a:r>
          </a:p>
        </p:txBody>
      </p:sp>
      <p:sp>
        <p:nvSpPr>
          <p:cNvPr id="4" name="Slide Number Placeholder 3"/>
          <p:cNvSpPr>
            <a:spLocks noGrp="1"/>
          </p:cNvSpPr>
          <p:nvPr>
            <p:ph type="sldNum" sz="quarter" idx="5"/>
          </p:nvPr>
        </p:nvSpPr>
        <p:spPr/>
        <p:txBody>
          <a:bodyPr/>
          <a:lstStyle/>
          <a:p>
            <a:fld id="{DAED22D0-49E3-46B3-8488-23479FD78521}" type="slidenum">
              <a:rPr lang="en-US" smtClean="0"/>
              <a:t>16</a:t>
            </a:fld>
            <a:endParaRPr lang="en-US"/>
          </a:p>
        </p:txBody>
      </p:sp>
    </p:spTree>
    <p:extLst>
      <p:ext uri="{BB962C8B-B14F-4D97-AF65-F5344CB8AC3E}">
        <p14:creationId xmlns:p14="http://schemas.microsoft.com/office/powerpoint/2010/main" val="661431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Down syndrome individuals have very distinct physical features that include:</a:t>
            </a:r>
            <a:r>
              <a:rPr lang="en-US" sz="1200" b="1" i="0" kern="1200" dirty="0">
                <a:solidFill>
                  <a:schemeClr val="tx1"/>
                </a:solidFill>
                <a:effectLst/>
                <a:latin typeface="+mn-lt"/>
                <a:ea typeface="+mn-ea"/>
                <a:cs typeface="+mn-cs"/>
              </a:rPr>
              <a:t> a short neck, flattened face and nose, small mouth and ears, upward slanting eyes, and decreased muscle tone.</a:t>
            </a:r>
            <a:br>
              <a:rPr lang="en-US" dirty="0"/>
            </a:br>
            <a:br>
              <a:rPr lang="en-US" dirty="0"/>
            </a:br>
            <a:r>
              <a:rPr lang="en-US" sz="1200" b="0" i="0" kern="1200" dirty="0">
                <a:solidFill>
                  <a:schemeClr val="tx1"/>
                </a:solidFill>
                <a:effectLst/>
                <a:latin typeface="+mn-lt"/>
                <a:ea typeface="+mn-ea"/>
                <a:cs typeface="+mn-cs"/>
              </a:rPr>
              <a:t>Other symptoms that aren't readily noticeable include cognitive and behavioral problems such as:</a:t>
            </a:r>
            <a:br>
              <a:rPr lang="en-US" dirty="0"/>
            </a:br>
            <a:r>
              <a:rPr lang="en-US" sz="1200" b="1" i="0" kern="1200" dirty="0">
                <a:solidFill>
                  <a:schemeClr val="tx1"/>
                </a:solidFill>
                <a:effectLst/>
                <a:latin typeface="+mn-lt"/>
                <a:ea typeface="+mn-ea"/>
                <a:cs typeface="+mn-cs"/>
              </a:rPr>
              <a:t>Slow learning</a:t>
            </a:r>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Delayed language and speech development</a:t>
            </a:r>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Impulsive behavior</a:t>
            </a:r>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Increased risk of other health issues (autism, heart/brain abnormalities, etc.)</a:t>
            </a:r>
            <a:endParaRPr lang="en-US" dirty="0"/>
          </a:p>
        </p:txBody>
      </p:sp>
      <p:sp>
        <p:nvSpPr>
          <p:cNvPr id="4" name="Slide Number Placeholder 3"/>
          <p:cNvSpPr>
            <a:spLocks noGrp="1"/>
          </p:cNvSpPr>
          <p:nvPr>
            <p:ph type="sldNum" sz="quarter" idx="5"/>
          </p:nvPr>
        </p:nvSpPr>
        <p:spPr/>
        <p:txBody>
          <a:bodyPr/>
          <a:lstStyle/>
          <a:p>
            <a:fld id="{DAED22D0-49E3-46B3-8488-23479FD78521}" type="slidenum">
              <a:rPr lang="en-US" smtClean="0"/>
              <a:t>3</a:t>
            </a:fld>
            <a:endParaRPr lang="en-US"/>
          </a:p>
        </p:txBody>
      </p:sp>
    </p:spTree>
    <p:extLst>
      <p:ext uri="{BB962C8B-B14F-4D97-AF65-F5344CB8AC3E}">
        <p14:creationId xmlns:p14="http://schemas.microsoft.com/office/powerpoint/2010/main" val="425709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​Screening tests for Down syndrome are a routine part of prenatal care and are usually conducted near the end of the first trimester of pregnancy. </a:t>
            </a:r>
            <a:r>
              <a:rPr lang="en-US" sz="1200" b="1" i="0" kern="1200" dirty="0">
                <a:solidFill>
                  <a:schemeClr val="tx1"/>
                </a:solidFill>
                <a:effectLst/>
                <a:latin typeface="+mn-lt"/>
                <a:ea typeface="+mn-ea"/>
                <a:cs typeface="+mn-cs"/>
              </a:rPr>
              <a:t>A blood test </a:t>
            </a:r>
            <a:r>
              <a:rPr lang="en-US" sz="1200" b="0" i="0" kern="1200" dirty="0">
                <a:solidFill>
                  <a:schemeClr val="tx1"/>
                </a:solidFill>
                <a:effectLst/>
                <a:latin typeface="+mn-lt"/>
                <a:ea typeface="+mn-ea"/>
                <a:cs typeface="+mn-cs"/>
              </a:rPr>
              <a:t>that detects abnormal protein and hormone levels, and </a:t>
            </a:r>
            <a:r>
              <a:rPr lang="en-US" sz="1200" b="1" i="0" kern="1200" dirty="0">
                <a:solidFill>
                  <a:schemeClr val="tx1"/>
                </a:solidFill>
                <a:effectLst/>
                <a:latin typeface="+mn-lt"/>
                <a:ea typeface="+mn-ea"/>
                <a:cs typeface="+mn-cs"/>
              </a:rPr>
              <a:t>a nuchal translucency test</a:t>
            </a:r>
            <a:r>
              <a:rPr lang="en-US" sz="1200" b="0" i="0" kern="1200" dirty="0">
                <a:solidFill>
                  <a:schemeClr val="tx1"/>
                </a:solidFill>
                <a:effectLst/>
                <a:latin typeface="+mn-lt"/>
                <a:ea typeface="+mn-ea"/>
                <a:cs typeface="+mn-cs"/>
              </a:rPr>
              <a:t> that measures the area on the back of the baby's neck are used to estimate the baby's risk of having Down syndrome.</a:t>
            </a:r>
            <a:br>
              <a:rPr lang="en-US" dirty="0"/>
            </a:br>
            <a:br>
              <a:rPr lang="en-US" dirty="0"/>
            </a:br>
            <a:r>
              <a:rPr lang="en-US" sz="1200" b="0" i="0" kern="1200" dirty="0">
                <a:solidFill>
                  <a:schemeClr val="tx1"/>
                </a:solidFill>
                <a:effectLst/>
                <a:latin typeface="+mn-lt"/>
                <a:ea typeface="+mn-ea"/>
                <a:cs typeface="+mn-cs"/>
              </a:rPr>
              <a:t>Although a single, standard treatment for Down syndrome does not exist,</a:t>
            </a:r>
            <a:r>
              <a:rPr lang="en-US" sz="1200" b="1" i="0" kern="1200" dirty="0">
                <a:solidFill>
                  <a:schemeClr val="tx1"/>
                </a:solidFill>
                <a:effectLst/>
                <a:latin typeface="+mn-lt"/>
                <a:ea typeface="+mn-ea"/>
                <a:cs typeface="+mn-cs"/>
              </a:rPr>
              <a:t> personalized care that focuses on the affected individual's intellectual and physical needs</a:t>
            </a:r>
            <a:r>
              <a:rPr lang="en-US" sz="1200" b="0" i="0" kern="1200" dirty="0">
                <a:solidFill>
                  <a:schemeClr val="tx1"/>
                </a:solidFill>
                <a:effectLst/>
                <a:latin typeface="+mn-lt"/>
                <a:ea typeface="+mn-ea"/>
                <a:cs typeface="+mn-cs"/>
              </a:rPr>
              <a:t> can be implemented. Treatment options could include: speech therapy, physical therapy, and specialized education programs. [1]</a:t>
            </a:r>
            <a:endParaRPr lang="en-US" dirty="0"/>
          </a:p>
        </p:txBody>
      </p:sp>
      <p:sp>
        <p:nvSpPr>
          <p:cNvPr id="4" name="Slide Number Placeholder 3"/>
          <p:cNvSpPr>
            <a:spLocks noGrp="1"/>
          </p:cNvSpPr>
          <p:nvPr>
            <p:ph type="sldNum" sz="quarter" idx="5"/>
          </p:nvPr>
        </p:nvSpPr>
        <p:spPr/>
        <p:txBody>
          <a:bodyPr/>
          <a:lstStyle/>
          <a:p>
            <a:fld id="{DAED22D0-49E3-46B3-8488-23479FD78521}" type="slidenum">
              <a:rPr lang="en-US" smtClean="0"/>
              <a:t>4</a:t>
            </a:fld>
            <a:endParaRPr lang="en-US"/>
          </a:p>
        </p:txBody>
      </p:sp>
    </p:spTree>
    <p:extLst>
      <p:ext uri="{BB962C8B-B14F-4D97-AF65-F5344CB8AC3E}">
        <p14:creationId xmlns:p14="http://schemas.microsoft.com/office/powerpoint/2010/main" val="3910578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Chromosome 21 contains over 200 genes, but there have been several candidate genes identified that play a role in the cognitive impairment that occurs in individuals with Down syndrome. One of these candidate genes is DYRK1A, which encodes for the dual-specificity tyrosine-(Y)-phosphorylation-regulated kinase 1A protein. DYRK1A has received increased attention because it has been associated with cognitive defects in other disorders such as Alzheimer's disease. Because of the extra copy of chromosome 21, DYRK1A is overexpressed in both the fetal and adult periods. DYRK1A plays a role in reduced neurogenesis and premature neuronal differentiation of </a:t>
            </a:r>
            <a:r>
              <a:rPr lang="en-US" sz="1200" b="0" i="0" kern="1200" dirty="0" err="1">
                <a:solidFill>
                  <a:schemeClr val="tx1"/>
                </a:solidFill>
                <a:effectLst/>
                <a:latin typeface="+mn-lt"/>
                <a:ea typeface="+mn-ea"/>
                <a:cs typeface="+mn-cs"/>
              </a:rPr>
              <a:t>neuroprogenitor</a:t>
            </a:r>
            <a:r>
              <a:rPr lang="en-US" sz="1200" b="0" i="0" kern="1200" dirty="0">
                <a:solidFill>
                  <a:schemeClr val="tx1"/>
                </a:solidFill>
                <a:effectLst/>
                <a:latin typeface="+mn-lt"/>
                <a:ea typeface="+mn-ea"/>
                <a:cs typeface="+mn-cs"/>
              </a:rPr>
              <a:t> cells, so the overexpression of this gene can lead to several developmental deficits. [1,2,3]</a:t>
            </a:r>
          </a:p>
        </p:txBody>
      </p:sp>
      <p:sp>
        <p:nvSpPr>
          <p:cNvPr id="4" name="Slide Number Placeholder 3"/>
          <p:cNvSpPr>
            <a:spLocks noGrp="1"/>
          </p:cNvSpPr>
          <p:nvPr>
            <p:ph type="sldNum" sz="quarter" idx="5"/>
          </p:nvPr>
        </p:nvSpPr>
        <p:spPr/>
        <p:txBody>
          <a:bodyPr/>
          <a:lstStyle/>
          <a:p>
            <a:fld id="{DAED22D0-49E3-46B3-8488-23479FD78521}" type="slidenum">
              <a:rPr lang="en-US" smtClean="0"/>
              <a:t>5</a:t>
            </a:fld>
            <a:endParaRPr lang="en-US"/>
          </a:p>
        </p:txBody>
      </p:sp>
    </p:spTree>
    <p:extLst>
      <p:ext uri="{BB962C8B-B14F-4D97-AF65-F5344CB8AC3E}">
        <p14:creationId xmlns:p14="http://schemas.microsoft.com/office/powerpoint/2010/main" val="2053877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D22D0-49E3-46B3-8488-23479FD78521}" type="slidenum">
              <a:rPr lang="en-US" smtClean="0"/>
              <a:t>7</a:t>
            </a:fld>
            <a:endParaRPr lang="en-US"/>
          </a:p>
        </p:txBody>
      </p:sp>
    </p:spTree>
    <p:extLst>
      <p:ext uri="{BB962C8B-B14F-4D97-AF65-F5344CB8AC3E}">
        <p14:creationId xmlns:p14="http://schemas.microsoft.com/office/powerpoint/2010/main" val="1867525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NFAT is a transcription factor known to upregulate neurogenerative processes</a:t>
            </a:r>
          </a:p>
          <a:p>
            <a:endParaRPr lang="en-US" dirty="0"/>
          </a:p>
          <a:p>
            <a:r>
              <a:rPr lang="en-US" dirty="0"/>
              <a:t>DYRK1A inhibits NFAT nucleic activity by phosphorylating NFAT causing it to leave the nucleus.</a:t>
            </a:r>
          </a:p>
        </p:txBody>
      </p:sp>
      <p:sp>
        <p:nvSpPr>
          <p:cNvPr id="4" name="Slide Number Placeholder 3"/>
          <p:cNvSpPr>
            <a:spLocks noGrp="1"/>
          </p:cNvSpPr>
          <p:nvPr>
            <p:ph type="sldNum" sz="quarter" idx="5"/>
          </p:nvPr>
        </p:nvSpPr>
        <p:spPr/>
        <p:txBody>
          <a:bodyPr/>
          <a:lstStyle/>
          <a:p>
            <a:fld id="{DAED22D0-49E3-46B3-8488-23479FD78521}" type="slidenum">
              <a:rPr lang="en-US" smtClean="0"/>
              <a:t>8</a:t>
            </a:fld>
            <a:endParaRPr lang="en-US"/>
          </a:p>
        </p:txBody>
      </p:sp>
    </p:spTree>
    <p:extLst>
      <p:ext uri="{BB962C8B-B14F-4D97-AF65-F5344CB8AC3E}">
        <p14:creationId xmlns:p14="http://schemas.microsoft.com/office/powerpoint/2010/main" val="4162862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Dyrk1a can be a very harmful gene when overexpressed, however, it is also harmful when under-expressed.</a:t>
            </a:r>
          </a:p>
          <a:p>
            <a:endParaRPr lang="en-US" dirty="0"/>
          </a:p>
          <a:p>
            <a:r>
              <a:rPr lang="en-US" dirty="0"/>
              <a:t>In healthy neurons, dyrk1a levels are very steady. </a:t>
            </a:r>
          </a:p>
          <a:p>
            <a:endParaRPr lang="en-US" dirty="0"/>
          </a:p>
          <a:p>
            <a:r>
              <a:rPr lang="en-US" dirty="0"/>
              <a:t>How is dyrk1a regulated? What specific protein structures on dyrk1a and its interaction with other proteins allow for its levels to be tightly regulated in normal neurons?</a:t>
            </a:r>
          </a:p>
        </p:txBody>
      </p:sp>
      <p:sp>
        <p:nvSpPr>
          <p:cNvPr id="4" name="Slide Number Placeholder 3"/>
          <p:cNvSpPr>
            <a:spLocks noGrp="1"/>
          </p:cNvSpPr>
          <p:nvPr>
            <p:ph type="sldNum" sz="quarter" idx="5"/>
          </p:nvPr>
        </p:nvSpPr>
        <p:spPr/>
        <p:txBody>
          <a:bodyPr/>
          <a:lstStyle/>
          <a:p>
            <a:fld id="{DAED22D0-49E3-46B3-8488-23479FD78521}" type="slidenum">
              <a:rPr lang="en-US" smtClean="0"/>
              <a:t>9</a:t>
            </a:fld>
            <a:endParaRPr lang="en-US"/>
          </a:p>
        </p:txBody>
      </p:sp>
    </p:spTree>
    <p:extLst>
      <p:ext uri="{BB962C8B-B14F-4D97-AF65-F5344CB8AC3E}">
        <p14:creationId xmlns:p14="http://schemas.microsoft.com/office/powerpoint/2010/main" val="1446253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Ts65dn Mouse model</a:t>
            </a:r>
          </a:p>
          <a:p>
            <a:r>
              <a:rPr lang="en-US" dirty="0"/>
              <a:t>-transgenic mouse with trisomy of several of the orthologs that are overexpressed in humans with trisomy </a:t>
            </a:r>
            <a:r>
              <a:rPr lang="en-US" dirty="0" err="1"/>
              <a:t>chr</a:t>
            </a:r>
            <a:r>
              <a:rPr lang="en-US" dirty="0"/>
              <a:t> 21</a:t>
            </a:r>
          </a:p>
          <a:p>
            <a:r>
              <a:rPr lang="en-US" dirty="0"/>
              <a:t>-phenotypes and behavior of down syndrome mice are similar to affected humans</a:t>
            </a:r>
          </a:p>
        </p:txBody>
      </p:sp>
      <p:sp>
        <p:nvSpPr>
          <p:cNvPr id="4" name="Slide Number Placeholder 3"/>
          <p:cNvSpPr>
            <a:spLocks noGrp="1"/>
          </p:cNvSpPr>
          <p:nvPr>
            <p:ph type="sldNum" sz="quarter" idx="5"/>
          </p:nvPr>
        </p:nvSpPr>
        <p:spPr/>
        <p:txBody>
          <a:bodyPr/>
          <a:lstStyle/>
          <a:p>
            <a:fld id="{DAED22D0-49E3-46B3-8488-23479FD78521}" type="slidenum">
              <a:rPr lang="en-US" smtClean="0"/>
              <a:t>10</a:t>
            </a:fld>
            <a:endParaRPr lang="en-US"/>
          </a:p>
        </p:txBody>
      </p:sp>
    </p:spTree>
    <p:extLst>
      <p:ext uri="{BB962C8B-B14F-4D97-AF65-F5344CB8AC3E}">
        <p14:creationId xmlns:p14="http://schemas.microsoft.com/office/powerpoint/2010/main" val="1354395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other proteins that are required to tightly regulate the dyrk1a levels in cells. </a:t>
            </a:r>
          </a:p>
          <a:p>
            <a:endParaRPr lang="en-US" dirty="0"/>
          </a:p>
          <a:p>
            <a:r>
              <a:rPr lang="en-US" dirty="0"/>
              <a:t>The overexpression of dyrk1a in trisomy is not corrected by these dyrk1a regulatory proteins.</a:t>
            </a:r>
          </a:p>
          <a:p>
            <a:endParaRPr lang="en-US" dirty="0"/>
          </a:p>
          <a:p>
            <a:r>
              <a:rPr lang="en-US" dirty="0"/>
              <a:t>This suggests that the proteins needed to regulate dyrk1a are not also overexpressed and, therefore, not on </a:t>
            </a:r>
            <a:r>
              <a:rPr lang="en-US" dirty="0" err="1"/>
              <a:t>chr</a:t>
            </a:r>
            <a:r>
              <a:rPr lang="en-US" dirty="0"/>
              <a:t> 21.</a:t>
            </a:r>
          </a:p>
        </p:txBody>
      </p:sp>
      <p:sp>
        <p:nvSpPr>
          <p:cNvPr id="4" name="Slide Number Placeholder 3"/>
          <p:cNvSpPr>
            <a:spLocks noGrp="1"/>
          </p:cNvSpPr>
          <p:nvPr>
            <p:ph type="sldNum" sz="quarter" idx="5"/>
          </p:nvPr>
        </p:nvSpPr>
        <p:spPr/>
        <p:txBody>
          <a:bodyPr/>
          <a:lstStyle/>
          <a:p>
            <a:fld id="{DAED22D0-49E3-46B3-8488-23479FD78521}" type="slidenum">
              <a:rPr lang="en-US" smtClean="0"/>
              <a:t>11</a:t>
            </a:fld>
            <a:endParaRPr lang="en-US"/>
          </a:p>
        </p:txBody>
      </p:sp>
    </p:spTree>
    <p:extLst>
      <p:ext uri="{BB962C8B-B14F-4D97-AF65-F5344CB8AC3E}">
        <p14:creationId xmlns:p14="http://schemas.microsoft.com/office/powerpoint/2010/main" val="3240763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00BDAF-F271-46CE-8149-2E5C1CA27B1B}"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4F312-7200-40AB-BA61-863CDB64B6B6}" type="slidenum">
              <a:rPr lang="en-US" smtClean="0"/>
              <a:t>‹#›</a:t>
            </a:fld>
            <a:endParaRPr lang="en-US"/>
          </a:p>
        </p:txBody>
      </p:sp>
    </p:spTree>
    <p:extLst>
      <p:ext uri="{BB962C8B-B14F-4D97-AF65-F5344CB8AC3E}">
        <p14:creationId xmlns:p14="http://schemas.microsoft.com/office/powerpoint/2010/main" val="253704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0BDAF-F271-46CE-8149-2E5C1CA27B1B}"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4F312-7200-40AB-BA61-863CDB64B6B6}" type="slidenum">
              <a:rPr lang="en-US" smtClean="0"/>
              <a:t>‹#›</a:t>
            </a:fld>
            <a:endParaRPr lang="en-US"/>
          </a:p>
        </p:txBody>
      </p:sp>
    </p:spTree>
    <p:extLst>
      <p:ext uri="{BB962C8B-B14F-4D97-AF65-F5344CB8AC3E}">
        <p14:creationId xmlns:p14="http://schemas.microsoft.com/office/powerpoint/2010/main" val="31998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0BDAF-F271-46CE-8149-2E5C1CA27B1B}"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4F312-7200-40AB-BA61-863CDB64B6B6}" type="slidenum">
              <a:rPr lang="en-US" smtClean="0"/>
              <a:t>‹#›</a:t>
            </a:fld>
            <a:endParaRPr lang="en-US"/>
          </a:p>
        </p:txBody>
      </p:sp>
    </p:spTree>
    <p:extLst>
      <p:ext uri="{BB962C8B-B14F-4D97-AF65-F5344CB8AC3E}">
        <p14:creationId xmlns:p14="http://schemas.microsoft.com/office/powerpoint/2010/main" val="1048312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0BDAF-F271-46CE-8149-2E5C1CA27B1B}"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4F312-7200-40AB-BA61-863CDB64B6B6}" type="slidenum">
              <a:rPr lang="en-US" smtClean="0"/>
              <a:t>‹#›</a:t>
            </a:fld>
            <a:endParaRPr lang="en-US"/>
          </a:p>
        </p:txBody>
      </p:sp>
    </p:spTree>
    <p:extLst>
      <p:ext uri="{BB962C8B-B14F-4D97-AF65-F5344CB8AC3E}">
        <p14:creationId xmlns:p14="http://schemas.microsoft.com/office/powerpoint/2010/main" val="3141164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00BDAF-F271-46CE-8149-2E5C1CA27B1B}"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4F312-7200-40AB-BA61-863CDB64B6B6}" type="slidenum">
              <a:rPr lang="en-US" smtClean="0"/>
              <a:t>‹#›</a:t>
            </a:fld>
            <a:endParaRPr lang="en-US"/>
          </a:p>
        </p:txBody>
      </p:sp>
    </p:spTree>
    <p:extLst>
      <p:ext uri="{BB962C8B-B14F-4D97-AF65-F5344CB8AC3E}">
        <p14:creationId xmlns:p14="http://schemas.microsoft.com/office/powerpoint/2010/main" val="3314239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00BDAF-F271-46CE-8149-2E5C1CA27B1B}"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4F312-7200-40AB-BA61-863CDB64B6B6}" type="slidenum">
              <a:rPr lang="en-US" smtClean="0"/>
              <a:t>‹#›</a:t>
            </a:fld>
            <a:endParaRPr lang="en-US"/>
          </a:p>
        </p:txBody>
      </p:sp>
    </p:spTree>
    <p:extLst>
      <p:ext uri="{BB962C8B-B14F-4D97-AF65-F5344CB8AC3E}">
        <p14:creationId xmlns:p14="http://schemas.microsoft.com/office/powerpoint/2010/main" val="4151417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00BDAF-F271-46CE-8149-2E5C1CA27B1B}" type="datetimeFigureOut">
              <a:rPr lang="en-US" smtClean="0"/>
              <a:t>2/27/2020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C4F312-7200-40AB-BA61-863CDB64B6B6}" type="slidenum">
              <a:rPr lang="en-US" smtClean="0"/>
              <a:t>‹#›</a:t>
            </a:fld>
            <a:endParaRPr lang="en-US"/>
          </a:p>
        </p:txBody>
      </p:sp>
    </p:spTree>
    <p:extLst>
      <p:ext uri="{BB962C8B-B14F-4D97-AF65-F5344CB8AC3E}">
        <p14:creationId xmlns:p14="http://schemas.microsoft.com/office/powerpoint/2010/main" val="317408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00BDAF-F271-46CE-8149-2E5C1CA27B1B}" type="datetimeFigureOut">
              <a:rPr lang="en-US" smtClean="0"/>
              <a:t>2/27/2020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C4F312-7200-40AB-BA61-863CDB64B6B6}" type="slidenum">
              <a:rPr lang="en-US" smtClean="0"/>
              <a:t>‹#›</a:t>
            </a:fld>
            <a:endParaRPr lang="en-US"/>
          </a:p>
        </p:txBody>
      </p:sp>
    </p:spTree>
    <p:extLst>
      <p:ext uri="{BB962C8B-B14F-4D97-AF65-F5344CB8AC3E}">
        <p14:creationId xmlns:p14="http://schemas.microsoft.com/office/powerpoint/2010/main" val="1066305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0BDAF-F271-46CE-8149-2E5C1CA27B1B}" type="datetimeFigureOut">
              <a:rPr lang="en-US" smtClean="0"/>
              <a:t>2/27/2020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C4F312-7200-40AB-BA61-863CDB64B6B6}" type="slidenum">
              <a:rPr lang="en-US" smtClean="0"/>
              <a:t>‹#›</a:t>
            </a:fld>
            <a:endParaRPr lang="en-US"/>
          </a:p>
        </p:txBody>
      </p:sp>
    </p:spTree>
    <p:extLst>
      <p:ext uri="{BB962C8B-B14F-4D97-AF65-F5344CB8AC3E}">
        <p14:creationId xmlns:p14="http://schemas.microsoft.com/office/powerpoint/2010/main" val="4213539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00BDAF-F271-46CE-8149-2E5C1CA27B1B}"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4F312-7200-40AB-BA61-863CDB64B6B6}" type="slidenum">
              <a:rPr lang="en-US" smtClean="0"/>
              <a:t>‹#›</a:t>
            </a:fld>
            <a:endParaRPr lang="en-US"/>
          </a:p>
        </p:txBody>
      </p:sp>
    </p:spTree>
    <p:extLst>
      <p:ext uri="{BB962C8B-B14F-4D97-AF65-F5344CB8AC3E}">
        <p14:creationId xmlns:p14="http://schemas.microsoft.com/office/powerpoint/2010/main" val="2446745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00BDAF-F271-46CE-8149-2E5C1CA27B1B}"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4F312-7200-40AB-BA61-863CDB64B6B6}" type="slidenum">
              <a:rPr lang="en-US" smtClean="0"/>
              <a:t>‹#›</a:t>
            </a:fld>
            <a:endParaRPr lang="en-US"/>
          </a:p>
        </p:txBody>
      </p:sp>
    </p:spTree>
    <p:extLst>
      <p:ext uri="{BB962C8B-B14F-4D97-AF65-F5344CB8AC3E}">
        <p14:creationId xmlns:p14="http://schemas.microsoft.com/office/powerpoint/2010/main" val="931636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00BDAF-F271-46CE-8149-2E5C1CA27B1B}" type="datetimeFigureOut">
              <a:rPr lang="en-US" smtClean="0"/>
              <a:t>2/27/2020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4F312-7200-40AB-BA61-863CDB64B6B6}" type="slidenum">
              <a:rPr lang="en-US" smtClean="0"/>
              <a:t>‹#›</a:t>
            </a:fld>
            <a:endParaRPr lang="en-US"/>
          </a:p>
        </p:txBody>
      </p:sp>
    </p:spTree>
    <p:extLst>
      <p:ext uri="{BB962C8B-B14F-4D97-AF65-F5344CB8AC3E}">
        <p14:creationId xmlns:p14="http://schemas.microsoft.com/office/powerpoint/2010/main" val="38392434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cbi.nlm.nih.gov/pmc/articles/PMC5125364/?report=classic"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ncbi.nlm.nih.gov/pmc/articles/PMC568163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D1145-8936-4EB8-8F07-8992A37FC4A4}"/>
              </a:ext>
            </a:extLst>
          </p:cNvPr>
          <p:cNvSpPr>
            <a:spLocks noGrp="1"/>
          </p:cNvSpPr>
          <p:nvPr>
            <p:ph type="ctrTitle"/>
          </p:nvPr>
        </p:nvSpPr>
        <p:spPr>
          <a:xfrm>
            <a:off x="472230" y="630936"/>
            <a:ext cx="4421293" cy="2702018"/>
          </a:xfrm>
          <a:noFill/>
        </p:spPr>
        <p:txBody>
          <a:bodyPr anchor="b">
            <a:normAutofit/>
          </a:bodyPr>
          <a:lstStyle/>
          <a:p>
            <a:pPr algn="l"/>
            <a:r>
              <a:rPr lang="en-US" sz="4200" dirty="0">
                <a:latin typeface="+mn-lt"/>
              </a:rPr>
              <a:t>Down Syndrome</a:t>
            </a:r>
          </a:p>
        </p:txBody>
      </p:sp>
      <p:sp>
        <p:nvSpPr>
          <p:cNvPr id="3" name="Subtitle 2">
            <a:extLst>
              <a:ext uri="{FF2B5EF4-FFF2-40B4-BE49-F238E27FC236}">
                <a16:creationId xmlns:a16="http://schemas.microsoft.com/office/drawing/2014/main" id="{396D7C7D-3B05-4C07-BA4E-8AD48B7656AD}"/>
              </a:ext>
            </a:extLst>
          </p:cNvPr>
          <p:cNvSpPr>
            <a:spLocks noGrp="1"/>
          </p:cNvSpPr>
          <p:nvPr>
            <p:ph type="subTitle" idx="1"/>
          </p:nvPr>
        </p:nvSpPr>
        <p:spPr>
          <a:xfrm>
            <a:off x="472230" y="3447101"/>
            <a:ext cx="4421294" cy="2682406"/>
          </a:xfrm>
          <a:noFill/>
        </p:spPr>
        <p:txBody>
          <a:bodyPr anchor="t">
            <a:normAutofit/>
          </a:bodyPr>
          <a:lstStyle/>
          <a:p>
            <a:pPr algn="l"/>
            <a:r>
              <a:rPr lang="en-US" dirty="0"/>
              <a:t>By: Teja Mallela</a:t>
            </a:r>
          </a:p>
        </p:txBody>
      </p:sp>
      <p:pic>
        <p:nvPicPr>
          <p:cNvPr id="4" name="Picture 3" descr="A hand holding a baby&#10;&#10;Description automatically generated">
            <a:extLst>
              <a:ext uri="{FF2B5EF4-FFF2-40B4-BE49-F238E27FC236}">
                <a16:creationId xmlns:a16="http://schemas.microsoft.com/office/drawing/2014/main" id="{3690DF76-338A-419F-9519-E5A4CACB4AF0}"/>
              </a:ext>
            </a:extLst>
          </p:cNvPr>
          <p:cNvPicPr>
            <a:picLocks noChangeAspect="1"/>
          </p:cNvPicPr>
          <p:nvPr/>
        </p:nvPicPr>
        <p:blipFill rotWithShape="1">
          <a:blip r:embed="rId2"/>
          <a:srcRect l="10583" r="6749"/>
          <a:stretch/>
        </p:blipFill>
        <p:spPr>
          <a:xfrm>
            <a:off x="5096979" y="969893"/>
            <a:ext cx="3513583" cy="4684777"/>
          </a:xfrm>
          <a:prstGeom prst="rect">
            <a:avLst/>
          </a:prstGeom>
        </p:spPr>
      </p:pic>
    </p:spTree>
    <p:extLst>
      <p:ext uri="{BB962C8B-B14F-4D97-AF65-F5344CB8AC3E}">
        <p14:creationId xmlns:p14="http://schemas.microsoft.com/office/powerpoint/2010/main" val="2127478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F6E1-EE97-4D3B-A915-A54A7C90C9AD}"/>
              </a:ext>
            </a:extLst>
          </p:cNvPr>
          <p:cNvSpPr>
            <a:spLocks noGrp="1"/>
          </p:cNvSpPr>
          <p:nvPr>
            <p:ph type="title"/>
          </p:nvPr>
        </p:nvSpPr>
        <p:spPr/>
        <p:txBody>
          <a:bodyPr/>
          <a:lstStyle/>
          <a:p>
            <a:r>
              <a:rPr lang="en-US" dirty="0"/>
              <a:t>Model Organism</a:t>
            </a:r>
          </a:p>
        </p:txBody>
      </p:sp>
      <p:pic>
        <p:nvPicPr>
          <p:cNvPr id="4" name="Content Placeholder 3">
            <a:extLst>
              <a:ext uri="{FF2B5EF4-FFF2-40B4-BE49-F238E27FC236}">
                <a16:creationId xmlns:a16="http://schemas.microsoft.com/office/drawing/2014/main" id="{2BCC0D2D-5101-4E97-A078-EDC80157FDB5}"/>
              </a:ext>
            </a:extLst>
          </p:cNvPr>
          <p:cNvPicPr>
            <a:picLocks noGrp="1" noChangeAspect="1"/>
          </p:cNvPicPr>
          <p:nvPr>
            <p:ph idx="1"/>
          </p:nvPr>
        </p:nvPicPr>
        <p:blipFill>
          <a:blip r:embed="rId3"/>
          <a:stretch>
            <a:fillRect/>
          </a:stretch>
        </p:blipFill>
        <p:spPr>
          <a:xfrm>
            <a:off x="704144" y="2141536"/>
            <a:ext cx="7735712" cy="4351338"/>
          </a:xfrm>
          <a:prstGeom prst="rect">
            <a:avLst/>
          </a:prstGeom>
        </p:spPr>
      </p:pic>
    </p:spTree>
    <p:extLst>
      <p:ext uri="{BB962C8B-B14F-4D97-AF65-F5344CB8AC3E}">
        <p14:creationId xmlns:p14="http://schemas.microsoft.com/office/powerpoint/2010/main" val="721823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A2A1F-DC02-4F43-8615-644769613240}"/>
              </a:ext>
            </a:extLst>
          </p:cNvPr>
          <p:cNvSpPr>
            <a:spLocks noGrp="1"/>
          </p:cNvSpPr>
          <p:nvPr>
            <p:ph type="title"/>
          </p:nvPr>
        </p:nvSpPr>
        <p:spPr/>
        <p:txBody>
          <a:bodyPr/>
          <a:lstStyle/>
          <a:p>
            <a:r>
              <a:rPr lang="en-US" dirty="0"/>
              <a:t>Hypothesis</a:t>
            </a:r>
          </a:p>
        </p:txBody>
      </p:sp>
      <p:sp>
        <p:nvSpPr>
          <p:cNvPr id="3" name="Content Placeholder 2">
            <a:extLst>
              <a:ext uri="{FF2B5EF4-FFF2-40B4-BE49-F238E27FC236}">
                <a16:creationId xmlns:a16="http://schemas.microsoft.com/office/drawing/2014/main" id="{E7E5ACC4-AD9F-4B57-933E-557FDB0ED5CD}"/>
              </a:ext>
            </a:extLst>
          </p:cNvPr>
          <p:cNvSpPr>
            <a:spLocks noGrp="1"/>
          </p:cNvSpPr>
          <p:nvPr>
            <p:ph idx="1"/>
          </p:nvPr>
        </p:nvSpPr>
        <p:spPr/>
        <p:txBody>
          <a:bodyPr/>
          <a:lstStyle/>
          <a:p>
            <a:pPr marL="0" indent="0">
              <a:buNone/>
            </a:pPr>
            <a:r>
              <a:rPr lang="en-US" dirty="0"/>
              <a:t>Dyrk1a must be tightly regulated in normal cells.</a:t>
            </a:r>
          </a:p>
          <a:p>
            <a:pPr marL="0" indent="0">
              <a:buNone/>
            </a:pPr>
            <a:endParaRPr lang="en-US" dirty="0"/>
          </a:p>
          <a:p>
            <a:pPr marL="0" indent="0">
              <a:buNone/>
            </a:pPr>
            <a:r>
              <a:rPr lang="en-US" dirty="0"/>
              <a:t>Overexpression is not corrected in trisomy 21.</a:t>
            </a:r>
          </a:p>
          <a:p>
            <a:pPr marL="0" indent="0">
              <a:buNone/>
            </a:pPr>
            <a:endParaRPr lang="en-US" dirty="0"/>
          </a:p>
          <a:p>
            <a:pPr marL="0" indent="0">
              <a:buNone/>
            </a:pPr>
            <a:r>
              <a:rPr lang="en-US" dirty="0"/>
              <a:t>Suggests that proteins needed to regulate dyrk1a are not overexpressed and, therefore, not on </a:t>
            </a:r>
            <a:r>
              <a:rPr lang="en-US" dirty="0" err="1"/>
              <a:t>chr</a:t>
            </a:r>
            <a:r>
              <a:rPr lang="en-US" dirty="0"/>
              <a:t> 21.</a:t>
            </a:r>
          </a:p>
        </p:txBody>
      </p:sp>
    </p:spTree>
    <p:extLst>
      <p:ext uri="{BB962C8B-B14F-4D97-AF65-F5344CB8AC3E}">
        <p14:creationId xmlns:p14="http://schemas.microsoft.com/office/powerpoint/2010/main" val="3454813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EC1EF-3DF9-410D-BAAC-580DFF106219}"/>
              </a:ext>
            </a:extLst>
          </p:cNvPr>
          <p:cNvSpPr>
            <a:spLocks noGrp="1"/>
          </p:cNvSpPr>
          <p:nvPr>
            <p:ph type="title"/>
          </p:nvPr>
        </p:nvSpPr>
        <p:spPr/>
        <p:txBody>
          <a:bodyPr>
            <a:normAutofit fontScale="90000"/>
          </a:bodyPr>
          <a:lstStyle/>
          <a:p>
            <a:r>
              <a:rPr lang="en-US" b="1" dirty="0"/>
              <a:t>Aim 1: </a:t>
            </a:r>
            <a:r>
              <a:rPr lang="en-US" dirty="0"/>
              <a:t>Identify essential sequences on DYRK1A that are critical for its function</a:t>
            </a:r>
          </a:p>
        </p:txBody>
      </p:sp>
      <p:sp>
        <p:nvSpPr>
          <p:cNvPr id="3" name="Content Placeholder 2">
            <a:extLst>
              <a:ext uri="{FF2B5EF4-FFF2-40B4-BE49-F238E27FC236}">
                <a16:creationId xmlns:a16="http://schemas.microsoft.com/office/drawing/2014/main" id="{CD6DFCE7-24E9-4D32-857E-B23776B7822D}"/>
              </a:ext>
            </a:extLst>
          </p:cNvPr>
          <p:cNvSpPr>
            <a:spLocks noGrp="1"/>
          </p:cNvSpPr>
          <p:nvPr>
            <p:ph idx="1"/>
          </p:nvPr>
        </p:nvSpPr>
        <p:spPr>
          <a:xfrm>
            <a:off x="628650" y="2273643"/>
            <a:ext cx="7886700" cy="3903320"/>
          </a:xfrm>
        </p:spPr>
        <p:txBody>
          <a:bodyPr/>
          <a:lstStyle/>
          <a:p>
            <a:pPr marL="0" indent="0">
              <a:buNone/>
            </a:pPr>
            <a:r>
              <a:rPr lang="en-US" b="1" dirty="0"/>
              <a:t>Approach: </a:t>
            </a:r>
            <a:r>
              <a:rPr lang="en-US" dirty="0"/>
              <a:t>Use CRISPR to remove highly conserved regions of DYRK1A. Then, observe DYRK1A’s ability to carry out its function.</a:t>
            </a:r>
            <a:endParaRPr lang="en-US" b="1" dirty="0"/>
          </a:p>
          <a:p>
            <a:pPr marL="0" indent="0">
              <a:buNone/>
            </a:pPr>
            <a:endParaRPr lang="en-US" b="1" dirty="0"/>
          </a:p>
          <a:p>
            <a:pPr marL="0" indent="0">
              <a:buNone/>
            </a:pPr>
            <a:r>
              <a:rPr lang="en-US" b="1" dirty="0"/>
              <a:t>Hypothesis: </a:t>
            </a:r>
            <a:r>
              <a:rPr lang="en-US" dirty="0"/>
              <a:t>Specific regions of DYRK1A are dedicated to its regulation, possibly by other proteins.</a:t>
            </a:r>
            <a:endParaRPr lang="en-US" b="1" dirty="0"/>
          </a:p>
        </p:txBody>
      </p:sp>
    </p:spTree>
    <p:extLst>
      <p:ext uri="{BB962C8B-B14F-4D97-AF65-F5344CB8AC3E}">
        <p14:creationId xmlns:p14="http://schemas.microsoft.com/office/powerpoint/2010/main" val="3091799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FDD05-C070-4724-BA06-7429720343A8}"/>
              </a:ext>
            </a:extLst>
          </p:cNvPr>
          <p:cNvSpPr>
            <a:spLocks noGrp="1"/>
          </p:cNvSpPr>
          <p:nvPr>
            <p:ph type="title"/>
          </p:nvPr>
        </p:nvSpPr>
        <p:spPr/>
        <p:txBody>
          <a:bodyPr>
            <a:normAutofit fontScale="90000"/>
          </a:bodyPr>
          <a:lstStyle/>
          <a:p>
            <a:r>
              <a:rPr lang="en-US" b="1" dirty="0"/>
              <a:t>Aim 2: </a:t>
            </a:r>
            <a:r>
              <a:rPr lang="en-US" dirty="0"/>
              <a:t>Identify proteins that are differently-expressed in the presence and absence of DYRK1A</a:t>
            </a:r>
            <a:endParaRPr lang="en-US" b="1" dirty="0"/>
          </a:p>
        </p:txBody>
      </p:sp>
      <p:sp>
        <p:nvSpPr>
          <p:cNvPr id="3" name="Content Placeholder 2">
            <a:extLst>
              <a:ext uri="{FF2B5EF4-FFF2-40B4-BE49-F238E27FC236}">
                <a16:creationId xmlns:a16="http://schemas.microsoft.com/office/drawing/2014/main" id="{497D51EB-EDA1-46BA-BC83-4EC20BCA3090}"/>
              </a:ext>
            </a:extLst>
          </p:cNvPr>
          <p:cNvSpPr>
            <a:spLocks noGrp="1"/>
          </p:cNvSpPr>
          <p:nvPr>
            <p:ph idx="1"/>
          </p:nvPr>
        </p:nvSpPr>
        <p:spPr>
          <a:xfrm>
            <a:off x="628650" y="2483707"/>
            <a:ext cx="7886700" cy="3693255"/>
          </a:xfrm>
        </p:spPr>
        <p:txBody>
          <a:bodyPr/>
          <a:lstStyle/>
          <a:p>
            <a:pPr marL="0" indent="0">
              <a:buNone/>
            </a:pPr>
            <a:r>
              <a:rPr lang="en-US" b="1" dirty="0"/>
              <a:t>Approach: </a:t>
            </a:r>
            <a:r>
              <a:rPr lang="en-US" dirty="0"/>
              <a:t>RNA-sequencing will be utilized to see which genes are differently-expressed when DYRK1A is present and when absent.</a:t>
            </a:r>
            <a:endParaRPr lang="en-US" b="1" dirty="0"/>
          </a:p>
          <a:p>
            <a:pPr marL="0" indent="0">
              <a:buNone/>
            </a:pPr>
            <a:endParaRPr lang="en-US" b="1" dirty="0"/>
          </a:p>
          <a:p>
            <a:pPr marL="0" indent="0">
              <a:buNone/>
            </a:pPr>
            <a:r>
              <a:rPr lang="en-US" b="1" dirty="0"/>
              <a:t>Hypothesis: </a:t>
            </a:r>
            <a:r>
              <a:rPr lang="en-US" dirty="0"/>
              <a:t>To upregulate DYRK1A function due to its absence, certain genes will be upregulated. These genes may play a role in regulating DYRK1A.</a:t>
            </a:r>
            <a:endParaRPr lang="en-US" b="1" dirty="0"/>
          </a:p>
        </p:txBody>
      </p:sp>
    </p:spTree>
    <p:extLst>
      <p:ext uri="{BB962C8B-B14F-4D97-AF65-F5344CB8AC3E}">
        <p14:creationId xmlns:p14="http://schemas.microsoft.com/office/powerpoint/2010/main" val="3355444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80D77-8C15-4363-9FFA-66DF4009D6A1}"/>
              </a:ext>
            </a:extLst>
          </p:cNvPr>
          <p:cNvSpPr>
            <a:spLocks noGrp="1"/>
          </p:cNvSpPr>
          <p:nvPr>
            <p:ph type="title"/>
          </p:nvPr>
        </p:nvSpPr>
        <p:spPr/>
        <p:txBody>
          <a:bodyPr/>
          <a:lstStyle/>
          <a:p>
            <a:r>
              <a:rPr lang="en-US" dirty="0"/>
              <a:t>Aim 3: </a:t>
            </a:r>
          </a:p>
        </p:txBody>
      </p:sp>
      <p:sp>
        <p:nvSpPr>
          <p:cNvPr id="3" name="Content Placeholder 2">
            <a:extLst>
              <a:ext uri="{FF2B5EF4-FFF2-40B4-BE49-F238E27FC236}">
                <a16:creationId xmlns:a16="http://schemas.microsoft.com/office/drawing/2014/main" id="{C75981B4-F0E0-4C55-9D71-67CA95A76AEF}"/>
              </a:ext>
            </a:extLst>
          </p:cNvPr>
          <p:cNvSpPr>
            <a:spLocks noGrp="1"/>
          </p:cNvSpPr>
          <p:nvPr>
            <p:ph idx="1"/>
          </p:nvPr>
        </p:nvSpPr>
        <p:spPr/>
        <p:txBody>
          <a:bodyPr/>
          <a:lstStyle/>
          <a:p>
            <a:pPr marL="0" indent="0">
              <a:buNone/>
            </a:pPr>
            <a:r>
              <a:rPr lang="en-US" b="1" dirty="0"/>
              <a:t> </a:t>
            </a:r>
          </a:p>
        </p:txBody>
      </p:sp>
    </p:spTree>
    <p:extLst>
      <p:ext uri="{BB962C8B-B14F-4D97-AF65-F5344CB8AC3E}">
        <p14:creationId xmlns:p14="http://schemas.microsoft.com/office/powerpoint/2010/main" val="3762596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08055-5E12-40D6-95FF-240F3E211EE9}"/>
              </a:ext>
            </a:extLst>
          </p:cNvPr>
          <p:cNvSpPr>
            <a:spLocks noGrp="1"/>
          </p:cNvSpPr>
          <p:nvPr>
            <p:ph type="title"/>
          </p:nvPr>
        </p:nvSpPr>
        <p:spPr/>
        <p:txBody>
          <a:bodyPr/>
          <a:lstStyle/>
          <a:p>
            <a:r>
              <a:rPr lang="en-US" dirty="0"/>
              <a:t>Future Directions</a:t>
            </a:r>
          </a:p>
        </p:txBody>
      </p:sp>
      <p:sp>
        <p:nvSpPr>
          <p:cNvPr id="3" name="Content Placeholder 2">
            <a:extLst>
              <a:ext uri="{FF2B5EF4-FFF2-40B4-BE49-F238E27FC236}">
                <a16:creationId xmlns:a16="http://schemas.microsoft.com/office/drawing/2014/main" id="{F3F9F261-7564-4CA7-9E50-1CE7D569EE57}"/>
              </a:ext>
            </a:extLst>
          </p:cNvPr>
          <p:cNvSpPr>
            <a:spLocks noGrp="1"/>
          </p:cNvSpPr>
          <p:nvPr>
            <p:ph idx="1"/>
          </p:nvPr>
        </p:nvSpPr>
        <p:spPr/>
        <p:txBody>
          <a:bodyPr/>
          <a:lstStyle/>
          <a:p>
            <a:pPr marL="0" indent="0">
              <a:buNone/>
            </a:pPr>
            <a:r>
              <a:rPr lang="en-US" dirty="0"/>
              <a:t>These studies could identify new gene targets for Down syndrome gene therapy</a:t>
            </a:r>
          </a:p>
          <a:p>
            <a:pPr marL="0" indent="0">
              <a:buNone/>
            </a:pPr>
            <a:endParaRPr lang="en-US" dirty="0"/>
          </a:p>
          <a:p>
            <a:pPr marL="0" indent="0">
              <a:buNone/>
            </a:pPr>
            <a:endParaRPr lang="en-US" dirty="0"/>
          </a:p>
          <a:p>
            <a:pPr marL="0" indent="0">
              <a:buNone/>
            </a:pPr>
            <a:r>
              <a:rPr lang="en-US" dirty="0"/>
              <a:t>Further studies to determine if these new gene could be more useful to target instead of dyrk1a</a:t>
            </a:r>
          </a:p>
        </p:txBody>
      </p:sp>
    </p:spTree>
    <p:extLst>
      <p:ext uri="{BB962C8B-B14F-4D97-AF65-F5344CB8AC3E}">
        <p14:creationId xmlns:p14="http://schemas.microsoft.com/office/powerpoint/2010/main" val="341700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6F59E-1A6C-41F4-9501-54004F0DE062}"/>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7727F39-9E89-4CD7-9264-791E9FDF712A}"/>
              </a:ext>
            </a:extLst>
          </p:cNvPr>
          <p:cNvSpPr>
            <a:spLocks noGrp="1"/>
          </p:cNvSpPr>
          <p:nvPr>
            <p:ph idx="1"/>
          </p:nvPr>
        </p:nvSpPr>
        <p:spPr/>
        <p:txBody>
          <a:bodyPr>
            <a:normAutofit/>
          </a:bodyPr>
          <a:lstStyle/>
          <a:p>
            <a:pPr marL="0" indent="0">
              <a:buNone/>
            </a:pPr>
            <a:r>
              <a:rPr lang="en-US" sz="1200" dirty="0"/>
              <a:t>1. </a:t>
            </a:r>
            <a:r>
              <a:rPr lang="en-US" sz="1200" dirty="0" err="1"/>
              <a:t>Feki</a:t>
            </a:r>
            <a:r>
              <a:rPr lang="en-US" sz="1200" dirty="0"/>
              <a:t>, A., &amp; </a:t>
            </a:r>
            <a:r>
              <a:rPr lang="en-US" sz="1200" dirty="0" err="1"/>
              <a:t>Hibaoui</a:t>
            </a:r>
            <a:r>
              <a:rPr lang="en-US" sz="1200" dirty="0"/>
              <a:t>, Y. (2018). DYRK1A Protein, A Promising Therapeutic Target to Improve Cognitive Deficits in Down Syndrome. Brain sciences, 8(10), 187. Retrieved from: https://www.ncbi.nlm.nih.gov/pmc/articles/PMC6210095/</a:t>
            </a:r>
          </a:p>
          <a:p>
            <a:pPr marL="0" indent="0">
              <a:buNone/>
            </a:pPr>
            <a:br>
              <a:rPr lang="en-US" sz="1200" dirty="0"/>
            </a:br>
            <a:r>
              <a:rPr lang="en-US" sz="1200" dirty="0"/>
              <a:t>2. Nguyen, Thu Lan et al. “Correction of cognitive deficits in mouse models of Down syndrome by a pharmacological inhibitor of DYRK1A.” Disease models &amp; mechanisms vol. 11,9 dmm035634. 27 Sep. 2018. Retrieved from: </a:t>
            </a:r>
            <a:r>
              <a:rPr lang="en-US" sz="1200" dirty="0">
                <a:hlinkClick r:id="rId3"/>
              </a:rPr>
              <a:t>https://www.ncbi.nlm.nih.gov/pmc/articles/PMC5125364/?report=classic</a:t>
            </a:r>
            <a:endParaRPr lang="en-US" sz="1200" dirty="0"/>
          </a:p>
          <a:p>
            <a:pPr marL="0" indent="0">
              <a:buNone/>
            </a:pPr>
            <a:br>
              <a:rPr lang="en-US" sz="1200" dirty="0"/>
            </a:br>
            <a:r>
              <a:rPr lang="en-US" sz="1200" dirty="0"/>
              <a:t>3. Liu, Y., Lin, Z., Liu, M., Wang, H., &amp; Sun, H. (2017). Overexpression of DYRK1A, a Down Syndrome Candidate gene, Impairs Primordial Germ Cells Maintenance and Migration in zebrafish. Scientific reports, 7(1), 15313. Retrieved from: </a:t>
            </a:r>
            <a:r>
              <a:rPr lang="en-US" sz="1200" dirty="0">
                <a:hlinkClick r:id="rId4"/>
              </a:rPr>
              <a:t>https://www.ncbi.nlm.nih.gov/pmc/articles/PMC5681638/</a:t>
            </a:r>
            <a:endParaRPr lang="en-US" sz="1200" dirty="0"/>
          </a:p>
        </p:txBody>
      </p:sp>
    </p:spTree>
    <p:extLst>
      <p:ext uri="{BB962C8B-B14F-4D97-AF65-F5344CB8AC3E}">
        <p14:creationId xmlns:p14="http://schemas.microsoft.com/office/powerpoint/2010/main" val="3467402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5477A-9716-4B9A-B9C5-9607A14397F8}"/>
              </a:ext>
            </a:extLst>
          </p:cNvPr>
          <p:cNvSpPr>
            <a:spLocks noGrp="1"/>
          </p:cNvSpPr>
          <p:nvPr>
            <p:ph type="title"/>
          </p:nvPr>
        </p:nvSpPr>
        <p:spPr/>
        <p:txBody>
          <a:bodyPr/>
          <a:lstStyle/>
          <a:p>
            <a:r>
              <a:rPr lang="en-US" dirty="0"/>
              <a:t>What is Down Syndrome?</a:t>
            </a:r>
          </a:p>
        </p:txBody>
      </p:sp>
      <p:sp>
        <p:nvSpPr>
          <p:cNvPr id="3" name="Content Placeholder 2">
            <a:extLst>
              <a:ext uri="{FF2B5EF4-FFF2-40B4-BE49-F238E27FC236}">
                <a16:creationId xmlns:a16="http://schemas.microsoft.com/office/drawing/2014/main" id="{F9B3AC27-A72D-497D-BBC1-43EDD1581ED0}"/>
              </a:ext>
            </a:extLst>
          </p:cNvPr>
          <p:cNvSpPr>
            <a:spLocks noGrp="1"/>
          </p:cNvSpPr>
          <p:nvPr>
            <p:ph idx="1"/>
          </p:nvPr>
        </p:nvSpPr>
        <p:spPr>
          <a:xfrm>
            <a:off x="628650" y="1825625"/>
            <a:ext cx="3473793" cy="4351338"/>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Caused by </a:t>
            </a:r>
            <a:r>
              <a:rPr lang="en-US" b="1" dirty="0"/>
              <a:t>trisomy</a:t>
            </a:r>
            <a:r>
              <a:rPr lang="en-US" dirty="0"/>
              <a:t> of chromosome 21</a:t>
            </a:r>
          </a:p>
        </p:txBody>
      </p:sp>
      <p:pic>
        <p:nvPicPr>
          <p:cNvPr id="4" name="Picture 3">
            <a:extLst>
              <a:ext uri="{FF2B5EF4-FFF2-40B4-BE49-F238E27FC236}">
                <a16:creationId xmlns:a16="http://schemas.microsoft.com/office/drawing/2014/main" id="{9E14ABBC-1DB8-4F0F-9409-4D57A61FCD93}"/>
              </a:ext>
            </a:extLst>
          </p:cNvPr>
          <p:cNvPicPr>
            <a:picLocks noChangeAspect="1"/>
          </p:cNvPicPr>
          <p:nvPr/>
        </p:nvPicPr>
        <p:blipFill>
          <a:blip r:embed="rId3"/>
          <a:stretch>
            <a:fillRect/>
          </a:stretch>
        </p:blipFill>
        <p:spPr>
          <a:xfrm>
            <a:off x="4228843" y="4001294"/>
            <a:ext cx="4591050" cy="1647825"/>
          </a:xfrm>
          <a:prstGeom prst="rect">
            <a:avLst/>
          </a:prstGeom>
        </p:spPr>
      </p:pic>
      <p:pic>
        <p:nvPicPr>
          <p:cNvPr id="5" name="Picture 4" descr="A hand holding a baby&#10;&#10;Description automatically generated">
            <a:extLst>
              <a:ext uri="{FF2B5EF4-FFF2-40B4-BE49-F238E27FC236}">
                <a16:creationId xmlns:a16="http://schemas.microsoft.com/office/drawing/2014/main" id="{E973277F-7338-43B9-95CA-0AAC88F411B6}"/>
              </a:ext>
            </a:extLst>
          </p:cNvPr>
          <p:cNvPicPr>
            <a:picLocks noChangeAspect="1"/>
          </p:cNvPicPr>
          <p:nvPr/>
        </p:nvPicPr>
        <p:blipFill rotWithShape="1">
          <a:blip r:embed="rId4"/>
          <a:srcRect l="10583" r="6749"/>
          <a:stretch/>
        </p:blipFill>
        <p:spPr>
          <a:xfrm>
            <a:off x="1396590" y="1295378"/>
            <a:ext cx="1937913" cy="2566784"/>
          </a:xfrm>
          <a:prstGeom prst="rect">
            <a:avLst/>
          </a:prstGeom>
        </p:spPr>
      </p:pic>
      <p:sp>
        <p:nvSpPr>
          <p:cNvPr id="6" name="TextBox 5">
            <a:extLst>
              <a:ext uri="{FF2B5EF4-FFF2-40B4-BE49-F238E27FC236}">
                <a16:creationId xmlns:a16="http://schemas.microsoft.com/office/drawing/2014/main" id="{9C292F42-94E5-48D2-A993-0749A85E9E7B}"/>
              </a:ext>
            </a:extLst>
          </p:cNvPr>
          <p:cNvSpPr txBox="1"/>
          <p:nvPr/>
        </p:nvSpPr>
        <p:spPr>
          <a:xfrm>
            <a:off x="4102443" y="1825625"/>
            <a:ext cx="4559643" cy="1231106"/>
          </a:xfrm>
          <a:prstGeom prst="rect">
            <a:avLst/>
          </a:prstGeom>
          <a:noFill/>
        </p:spPr>
        <p:txBody>
          <a:bodyPr wrap="square" rtlCol="0">
            <a:spAutoFit/>
          </a:bodyPr>
          <a:lstStyle/>
          <a:p>
            <a:r>
              <a:rPr lang="en-US" sz="2800" dirty="0"/>
              <a:t>The </a:t>
            </a:r>
            <a:r>
              <a:rPr lang="en-US" sz="2800" b="1" dirty="0"/>
              <a:t>most common </a:t>
            </a:r>
            <a:r>
              <a:rPr lang="en-US" sz="2800" dirty="0"/>
              <a:t>genetic development disorder</a:t>
            </a:r>
          </a:p>
          <a:p>
            <a:endParaRPr lang="en-US" dirty="0"/>
          </a:p>
        </p:txBody>
      </p:sp>
    </p:spTree>
    <p:extLst>
      <p:ext uri="{BB962C8B-B14F-4D97-AF65-F5344CB8AC3E}">
        <p14:creationId xmlns:p14="http://schemas.microsoft.com/office/powerpoint/2010/main" val="1278562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CA078-4E3F-4039-B9E8-2D21B57045CD}"/>
              </a:ext>
            </a:extLst>
          </p:cNvPr>
          <p:cNvSpPr>
            <a:spLocks noGrp="1"/>
          </p:cNvSpPr>
          <p:nvPr>
            <p:ph type="title"/>
          </p:nvPr>
        </p:nvSpPr>
        <p:spPr/>
        <p:txBody>
          <a:bodyPr/>
          <a:lstStyle/>
          <a:p>
            <a:r>
              <a:rPr lang="en-US" dirty="0"/>
              <a:t>Symptoms</a:t>
            </a:r>
          </a:p>
        </p:txBody>
      </p:sp>
      <p:sp>
        <p:nvSpPr>
          <p:cNvPr id="3" name="Content Placeholder 2">
            <a:extLst>
              <a:ext uri="{FF2B5EF4-FFF2-40B4-BE49-F238E27FC236}">
                <a16:creationId xmlns:a16="http://schemas.microsoft.com/office/drawing/2014/main" id="{D1EE5F8B-9DF3-466E-89FB-BC1674661054}"/>
              </a:ext>
            </a:extLst>
          </p:cNvPr>
          <p:cNvSpPr>
            <a:spLocks noGrp="1"/>
          </p:cNvSpPr>
          <p:nvPr>
            <p:ph idx="1"/>
          </p:nvPr>
        </p:nvSpPr>
        <p:spPr>
          <a:xfrm>
            <a:off x="5451021" y="1690689"/>
            <a:ext cx="3224893" cy="4351338"/>
          </a:xfrm>
        </p:spPr>
        <p:txBody>
          <a:bodyPr>
            <a:normAutofit/>
          </a:bodyPr>
          <a:lstStyle/>
          <a:p>
            <a:pPr marL="0" indent="0">
              <a:buNone/>
            </a:pPr>
            <a:r>
              <a:rPr lang="en-US" dirty="0"/>
              <a:t>Distinct</a:t>
            </a:r>
            <a:r>
              <a:rPr lang="en-US" b="1" dirty="0"/>
              <a:t> physical </a:t>
            </a:r>
            <a:r>
              <a:rPr lang="en-US" dirty="0"/>
              <a:t>features</a:t>
            </a:r>
          </a:p>
          <a:p>
            <a:pPr marL="0" indent="0">
              <a:buNone/>
            </a:pPr>
            <a:endParaRPr lang="en-US" dirty="0"/>
          </a:p>
          <a:p>
            <a:pPr marL="0" indent="0">
              <a:buNone/>
            </a:pPr>
            <a:endParaRPr lang="en-US" dirty="0"/>
          </a:p>
          <a:p>
            <a:pPr marL="0" indent="0">
              <a:buNone/>
            </a:pPr>
            <a:endParaRPr lang="en-US" dirty="0"/>
          </a:p>
          <a:p>
            <a:pPr marL="0" indent="0">
              <a:buNone/>
            </a:pPr>
            <a:r>
              <a:rPr lang="en-US" dirty="0"/>
              <a:t>Several</a:t>
            </a:r>
            <a:r>
              <a:rPr lang="en-US" b="1" dirty="0"/>
              <a:t> behavioral </a:t>
            </a:r>
            <a:r>
              <a:rPr lang="en-US" dirty="0"/>
              <a:t>&amp; </a:t>
            </a:r>
            <a:r>
              <a:rPr lang="en-US" b="1" dirty="0"/>
              <a:t>neurodegenerative </a:t>
            </a:r>
            <a:r>
              <a:rPr lang="en-US" dirty="0"/>
              <a:t>symptoms</a:t>
            </a:r>
          </a:p>
        </p:txBody>
      </p:sp>
      <p:pic>
        <p:nvPicPr>
          <p:cNvPr id="4" name="Picture 3">
            <a:extLst>
              <a:ext uri="{FF2B5EF4-FFF2-40B4-BE49-F238E27FC236}">
                <a16:creationId xmlns:a16="http://schemas.microsoft.com/office/drawing/2014/main" id="{9A4830D4-9EA1-454D-80DD-8AFA7A1013BC}"/>
              </a:ext>
            </a:extLst>
          </p:cNvPr>
          <p:cNvPicPr>
            <a:picLocks noChangeAspect="1"/>
          </p:cNvPicPr>
          <p:nvPr/>
        </p:nvPicPr>
        <p:blipFill rotWithShape="1">
          <a:blip r:embed="rId3"/>
          <a:srcRect l="17334"/>
          <a:stretch/>
        </p:blipFill>
        <p:spPr>
          <a:xfrm>
            <a:off x="174171" y="1690689"/>
            <a:ext cx="4724400" cy="3810000"/>
          </a:xfrm>
          <a:prstGeom prst="rect">
            <a:avLst/>
          </a:prstGeom>
        </p:spPr>
      </p:pic>
    </p:spTree>
    <p:extLst>
      <p:ext uri="{BB962C8B-B14F-4D97-AF65-F5344CB8AC3E}">
        <p14:creationId xmlns:p14="http://schemas.microsoft.com/office/powerpoint/2010/main" val="3076103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72F62-01A3-4B78-BA8F-A659A2F1364C}"/>
              </a:ext>
            </a:extLst>
          </p:cNvPr>
          <p:cNvSpPr>
            <a:spLocks noGrp="1"/>
          </p:cNvSpPr>
          <p:nvPr>
            <p:ph type="title"/>
          </p:nvPr>
        </p:nvSpPr>
        <p:spPr>
          <a:xfrm>
            <a:off x="628650" y="321059"/>
            <a:ext cx="7886700" cy="1325563"/>
          </a:xfrm>
        </p:spPr>
        <p:txBody>
          <a:bodyPr/>
          <a:lstStyle/>
          <a:p>
            <a:r>
              <a:rPr lang="en-US" dirty="0"/>
              <a:t>Diagnosis and Treatment</a:t>
            </a:r>
          </a:p>
        </p:txBody>
      </p:sp>
      <p:pic>
        <p:nvPicPr>
          <p:cNvPr id="1026" name="Picture 2" descr="Picture">
            <a:extLst>
              <a:ext uri="{FF2B5EF4-FFF2-40B4-BE49-F238E27FC236}">
                <a16:creationId xmlns:a16="http://schemas.microsoft.com/office/drawing/2014/main" id="{13BB78E0-8CD5-4FDC-99F7-CE8ED5598C6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52826" y="2238495"/>
            <a:ext cx="4561240" cy="30435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FC8E120-04E8-4744-85F5-4D640B0C415F}"/>
              </a:ext>
            </a:extLst>
          </p:cNvPr>
          <p:cNvSpPr txBox="1"/>
          <p:nvPr/>
        </p:nvSpPr>
        <p:spPr>
          <a:xfrm>
            <a:off x="460254" y="2238495"/>
            <a:ext cx="3890069" cy="3046988"/>
          </a:xfrm>
          <a:prstGeom prst="rect">
            <a:avLst/>
          </a:prstGeom>
          <a:noFill/>
        </p:spPr>
        <p:txBody>
          <a:bodyPr wrap="square" rtlCol="0">
            <a:spAutoFit/>
          </a:bodyPr>
          <a:lstStyle/>
          <a:p>
            <a:r>
              <a:rPr lang="en-US" sz="2400" b="1" dirty="0"/>
              <a:t>​Screening tests </a:t>
            </a:r>
          </a:p>
          <a:p>
            <a:endParaRPr lang="en-US" sz="2400" dirty="0"/>
          </a:p>
          <a:p>
            <a:br>
              <a:rPr lang="en-US" sz="2400" dirty="0"/>
            </a:br>
            <a:br>
              <a:rPr lang="en-US" sz="2400" dirty="0"/>
            </a:br>
            <a:endParaRPr lang="en-US" sz="2400" dirty="0"/>
          </a:p>
          <a:p>
            <a:pPr marL="285750" indent="-285750">
              <a:buFont typeface="Arial" panose="020B0604020202020204" pitchFamily="34" charset="0"/>
              <a:buChar char="•"/>
            </a:pPr>
            <a:endParaRPr lang="en-US" sz="2400" b="1" dirty="0"/>
          </a:p>
          <a:p>
            <a:r>
              <a:rPr lang="en-US" sz="2400" b="1" dirty="0"/>
              <a:t>No single, standard treatment available</a:t>
            </a:r>
          </a:p>
        </p:txBody>
      </p:sp>
    </p:spTree>
    <p:extLst>
      <p:ext uri="{BB962C8B-B14F-4D97-AF65-F5344CB8AC3E}">
        <p14:creationId xmlns:p14="http://schemas.microsoft.com/office/powerpoint/2010/main" val="1203772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835F3-4DBD-42B0-B6AD-F76E072C898F}"/>
              </a:ext>
            </a:extLst>
          </p:cNvPr>
          <p:cNvSpPr>
            <a:spLocks noGrp="1"/>
          </p:cNvSpPr>
          <p:nvPr>
            <p:ph type="title"/>
          </p:nvPr>
        </p:nvSpPr>
        <p:spPr/>
        <p:txBody>
          <a:bodyPr>
            <a:normAutofit/>
          </a:bodyPr>
          <a:lstStyle/>
          <a:p>
            <a:r>
              <a:rPr lang="en-US" sz="4000" dirty="0"/>
              <a:t>What is the DYRK1A gene’s role in Down Syndrome?</a:t>
            </a:r>
          </a:p>
        </p:txBody>
      </p:sp>
      <p:sp>
        <p:nvSpPr>
          <p:cNvPr id="3" name="Content Placeholder 2">
            <a:extLst>
              <a:ext uri="{FF2B5EF4-FFF2-40B4-BE49-F238E27FC236}">
                <a16:creationId xmlns:a16="http://schemas.microsoft.com/office/drawing/2014/main" id="{38A3E590-4A92-41AD-8A28-88149B7367D2}"/>
              </a:ext>
            </a:extLst>
          </p:cNvPr>
          <p:cNvSpPr>
            <a:spLocks noGrp="1"/>
          </p:cNvSpPr>
          <p:nvPr>
            <p:ph idx="1"/>
          </p:nvPr>
        </p:nvSpPr>
        <p:spPr>
          <a:xfrm>
            <a:off x="185351" y="1825625"/>
            <a:ext cx="8773297" cy="4351338"/>
          </a:xfrm>
        </p:spPr>
        <p:txBody>
          <a:bodyPr>
            <a:normAutofit/>
          </a:bodyPr>
          <a:lstStyle/>
          <a:p>
            <a:pPr marL="0" indent="0" algn="ctr">
              <a:buNone/>
            </a:pPr>
            <a:r>
              <a:rPr lang="en-US" dirty="0"/>
              <a:t>Encodes for </a:t>
            </a:r>
            <a:r>
              <a:rPr lang="en-US" dirty="0">
                <a:solidFill>
                  <a:srgbClr val="FF0000"/>
                </a:solidFill>
              </a:rPr>
              <a:t>a tyrosine-phosphorylating kinase </a:t>
            </a:r>
            <a:r>
              <a:rPr lang="en-US" dirty="0"/>
              <a:t>protein</a:t>
            </a:r>
          </a:p>
        </p:txBody>
      </p:sp>
      <p:pic>
        <p:nvPicPr>
          <p:cNvPr id="4" name="Picture 3">
            <a:extLst>
              <a:ext uri="{FF2B5EF4-FFF2-40B4-BE49-F238E27FC236}">
                <a16:creationId xmlns:a16="http://schemas.microsoft.com/office/drawing/2014/main" id="{C88E4774-8D0A-4C5E-805D-01F5AB8B46A7}"/>
              </a:ext>
            </a:extLst>
          </p:cNvPr>
          <p:cNvPicPr>
            <a:picLocks noChangeAspect="1"/>
          </p:cNvPicPr>
          <p:nvPr/>
        </p:nvPicPr>
        <p:blipFill>
          <a:blip r:embed="rId3"/>
          <a:stretch>
            <a:fillRect/>
          </a:stretch>
        </p:blipFill>
        <p:spPr>
          <a:xfrm>
            <a:off x="1047749" y="2416174"/>
            <a:ext cx="7048500" cy="4076700"/>
          </a:xfrm>
          <a:prstGeom prst="rect">
            <a:avLst/>
          </a:prstGeom>
        </p:spPr>
      </p:pic>
    </p:spTree>
    <p:extLst>
      <p:ext uri="{BB962C8B-B14F-4D97-AF65-F5344CB8AC3E}">
        <p14:creationId xmlns:p14="http://schemas.microsoft.com/office/powerpoint/2010/main" val="343980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3555E-7E03-4158-B124-29BCD9E6B5C2}"/>
              </a:ext>
            </a:extLst>
          </p:cNvPr>
          <p:cNvSpPr>
            <a:spLocks noGrp="1"/>
          </p:cNvSpPr>
          <p:nvPr>
            <p:ph type="title"/>
          </p:nvPr>
        </p:nvSpPr>
        <p:spPr/>
        <p:txBody>
          <a:bodyPr/>
          <a:lstStyle/>
          <a:p>
            <a:r>
              <a:rPr lang="en-US" dirty="0"/>
              <a:t>DYRK1A Gene Conservation</a:t>
            </a:r>
          </a:p>
        </p:txBody>
      </p:sp>
      <p:sp>
        <p:nvSpPr>
          <p:cNvPr id="4" name="Rounded Rectangle">
            <a:extLst>
              <a:ext uri="{FF2B5EF4-FFF2-40B4-BE49-F238E27FC236}">
                <a16:creationId xmlns:a16="http://schemas.microsoft.com/office/drawing/2014/main" id="{D71527DB-54CF-44C5-A1FF-1D5BA39175BD}"/>
              </a:ext>
            </a:extLst>
          </p:cNvPr>
          <p:cNvSpPr>
            <a:spLocks noGrp="1"/>
          </p:cNvSpPr>
          <p:nvPr>
            <p:ph idx="1"/>
          </p:nvPr>
        </p:nvSpPr>
        <p:spPr>
          <a:xfrm>
            <a:off x="1631092" y="1825625"/>
            <a:ext cx="6884258" cy="608656"/>
          </a:xfrm>
          <a:prstGeom prst="roundRect">
            <a:avLst>
              <a:gd name="adj" fmla="val 28302"/>
            </a:avLst>
          </a:prstGeom>
          <a:solidFill>
            <a:srgbClr val="A9A9A9"/>
          </a:solidFill>
          <a:ln w="12700">
            <a:miter lim="400000"/>
          </a:ln>
        </p:spPr>
        <p:txBody>
          <a:bodyPr lIns="50800" tIns="50800" rIns="50800" bIns="50800" anchor="ctr">
            <a:normAutofit fontScale="92500"/>
          </a:bodyPr>
          <a:lstStyle/>
          <a:p>
            <a:pPr marL="0" indent="0">
              <a:buNone/>
            </a:pPr>
            <a:r>
              <a:rPr lang="en-US" dirty="0"/>
              <a:t>	                                                              </a:t>
            </a:r>
            <a:r>
              <a:rPr lang="en-US" dirty="0">
                <a:solidFill>
                  <a:schemeClr val="bg1"/>
                </a:solidFill>
              </a:rPr>
              <a:t>754aa</a:t>
            </a:r>
          </a:p>
        </p:txBody>
      </p:sp>
      <p:sp>
        <p:nvSpPr>
          <p:cNvPr id="5" name="Rounded Rectangle">
            <a:extLst>
              <a:ext uri="{FF2B5EF4-FFF2-40B4-BE49-F238E27FC236}">
                <a16:creationId xmlns:a16="http://schemas.microsoft.com/office/drawing/2014/main" id="{585DF195-7F55-43D2-B8CC-359CA7F19E9C}"/>
              </a:ext>
            </a:extLst>
          </p:cNvPr>
          <p:cNvSpPr/>
          <p:nvPr/>
        </p:nvSpPr>
        <p:spPr>
          <a:xfrm>
            <a:off x="1631088" y="2917898"/>
            <a:ext cx="6884259" cy="608656"/>
          </a:xfrm>
          <a:prstGeom prst="roundRect">
            <a:avLst>
              <a:gd name="adj" fmla="val 28302"/>
            </a:avLst>
          </a:prstGeom>
          <a:solidFill>
            <a:srgbClr val="A9A9A9"/>
          </a:solidFill>
          <a:ln w="12700">
            <a:miter lim="400000"/>
          </a:ln>
        </p:spPr>
        <p:txBody>
          <a:bodyPr lIns="50800" tIns="50800" rIns="50800" bIns="50800" anchor="ctr"/>
          <a:lstStyle/>
          <a:p>
            <a:pPr>
              <a:defRPr sz="3000" b="0">
                <a:effectLst>
                  <a:outerShdw blurRad="38100" dist="12700" dir="5400000" rotWithShape="0">
                    <a:srgbClr val="000000">
                      <a:alpha val="50000"/>
                    </a:srgbClr>
                  </a:outerShdw>
                </a:effectLst>
                <a:latin typeface="Gill Sans"/>
                <a:ea typeface="Gill Sans"/>
                <a:cs typeface="Gill Sans"/>
                <a:sym typeface="Gill Sans"/>
              </a:defRPr>
            </a:pPr>
            <a:r>
              <a:rPr lang="en-US" dirty="0"/>
              <a:t>												</a:t>
            </a:r>
            <a:r>
              <a:rPr lang="en-US" sz="2400" dirty="0">
                <a:solidFill>
                  <a:schemeClr val="bg1"/>
                </a:solidFill>
              </a:rPr>
              <a:t>754aa</a:t>
            </a:r>
            <a:endParaRPr dirty="0">
              <a:solidFill>
                <a:schemeClr val="bg1"/>
              </a:solidFill>
            </a:endParaRPr>
          </a:p>
        </p:txBody>
      </p:sp>
      <p:sp>
        <p:nvSpPr>
          <p:cNvPr id="6" name="Rounded Rectangle">
            <a:extLst>
              <a:ext uri="{FF2B5EF4-FFF2-40B4-BE49-F238E27FC236}">
                <a16:creationId xmlns:a16="http://schemas.microsoft.com/office/drawing/2014/main" id="{3D54F29A-A5A6-42E4-8430-769F0158DD39}"/>
              </a:ext>
            </a:extLst>
          </p:cNvPr>
          <p:cNvSpPr/>
          <p:nvPr/>
        </p:nvSpPr>
        <p:spPr>
          <a:xfrm>
            <a:off x="1631087" y="4010171"/>
            <a:ext cx="6573799" cy="608656"/>
          </a:xfrm>
          <a:prstGeom prst="roundRect">
            <a:avLst>
              <a:gd name="adj" fmla="val 28302"/>
            </a:avLst>
          </a:prstGeom>
          <a:solidFill>
            <a:srgbClr val="A9A9A9"/>
          </a:solidFill>
          <a:ln w="12700">
            <a:miter lim="400000"/>
          </a:ln>
        </p:spPr>
        <p:txBody>
          <a:bodyPr lIns="50800" tIns="50800" rIns="50800" bIns="50800" anchor="ctr"/>
          <a:lstStyle/>
          <a:p>
            <a:pPr>
              <a:defRPr sz="3000" b="0">
                <a:effectLst>
                  <a:outerShdw blurRad="38100" dist="12700" dir="5400000" rotWithShape="0">
                    <a:srgbClr val="000000">
                      <a:alpha val="50000"/>
                    </a:srgbClr>
                  </a:outerShdw>
                </a:effectLst>
                <a:latin typeface="Gill Sans"/>
                <a:ea typeface="Gill Sans"/>
                <a:cs typeface="Gill Sans"/>
                <a:sym typeface="Gill Sans"/>
              </a:defRPr>
            </a:pPr>
            <a:r>
              <a:rPr lang="en-US" sz="2400" dirty="0"/>
              <a:t>											      </a:t>
            </a:r>
            <a:r>
              <a:rPr lang="en-US" sz="2400" dirty="0">
                <a:solidFill>
                  <a:schemeClr val="bg1"/>
                </a:solidFill>
              </a:rPr>
              <a:t>733aa</a:t>
            </a:r>
            <a:endParaRPr sz="2400" dirty="0">
              <a:solidFill>
                <a:schemeClr val="bg1"/>
              </a:solidFill>
            </a:endParaRPr>
          </a:p>
        </p:txBody>
      </p:sp>
      <p:sp>
        <p:nvSpPr>
          <p:cNvPr id="7" name="Rounded Rectangle">
            <a:extLst>
              <a:ext uri="{FF2B5EF4-FFF2-40B4-BE49-F238E27FC236}">
                <a16:creationId xmlns:a16="http://schemas.microsoft.com/office/drawing/2014/main" id="{F9CFB446-E51A-4961-9445-17C3EE1190FE}"/>
              </a:ext>
            </a:extLst>
          </p:cNvPr>
          <p:cNvSpPr/>
          <p:nvPr/>
        </p:nvSpPr>
        <p:spPr>
          <a:xfrm>
            <a:off x="1631087" y="5065405"/>
            <a:ext cx="7068070" cy="576178"/>
          </a:xfrm>
          <a:prstGeom prst="roundRect">
            <a:avLst>
              <a:gd name="adj" fmla="val 28302"/>
            </a:avLst>
          </a:prstGeom>
          <a:solidFill>
            <a:srgbClr val="A9A9A9"/>
          </a:solidFill>
          <a:ln w="12700">
            <a:miter lim="400000"/>
          </a:ln>
        </p:spPr>
        <p:txBody>
          <a:bodyPr lIns="50800" tIns="50800" rIns="50800" bIns="50800" anchor="ctr"/>
          <a:lstStyle/>
          <a:p>
            <a:pPr>
              <a:defRPr sz="3000" b="0">
                <a:effectLst>
                  <a:outerShdw blurRad="38100" dist="12700" dir="5400000" rotWithShape="0">
                    <a:srgbClr val="000000">
                      <a:alpha val="50000"/>
                    </a:srgbClr>
                  </a:outerShdw>
                </a:effectLst>
                <a:latin typeface="Gill Sans"/>
                <a:ea typeface="Gill Sans"/>
                <a:cs typeface="Gill Sans"/>
                <a:sym typeface="Gill Sans"/>
              </a:defRPr>
            </a:pPr>
            <a:r>
              <a:rPr lang="en-US" sz="2400" dirty="0"/>
              <a:t>													</a:t>
            </a:r>
            <a:r>
              <a:rPr lang="en-US" sz="2400" dirty="0">
                <a:solidFill>
                  <a:schemeClr val="bg1"/>
                </a:solidFill>
              </a:rPr>
              <a:t>756aa</a:t>
            </a:r>
            <a:endParaRPr sz="2400" dirty="0">
              <a:solidFill>
                <a:schemeClr val="bg1"/>
              </a:solidFill>
            </a:endParaRPr>
          </a:p>
        </p:txBody>
      </p:sp>
      <p:sp>
        <p:nvSpPr>
          <p:cNvPr id="8" name="TextBox 7">
            <a:extLst>
              <a:ext uri="{FF2B5EF4-FFF2-40B4-BE49-F238E27FC236}">
                <a16:creationId xmlns:a16="http://schemas.microsoft.com/office/drawing/2014/main" id="{4ABFC311-2B50-45B4-A8C2-D3A21FB85FB6}"/>
              </a:ext>
            </a:extLst>
          </p:cNvPr>
          <p:cNvSpPr txBox="1"/>
          <p:nvPr/>
        </p:nvSpPr>
        <p:spPr>
          <a:xfrm>
            <a:off x="0" y="1850343"/>
            <a:ext cx="1519877" cy="3785652"/>
          </a:xfrm>
          <a:prstGeom prst="rect">
            <a:avLst/>
          </a:prstGeom>
          <a:noFill/>
        </p:spPr>
        <p:txBody>
          <a:bodyPr wrap="square" rtlCol="0">
            <a:spAutoFit/>
          </a:bodyPr>
          <a:lstStyle/>
          <a:p>
            <a:pPr algn="ctr"/>
            <a:r>
              <a:rPr lang="en-US" sz="2400" dirty="0"/>
              <a:t>Human</a:t>
            </a:r>
          </a:p>
          <a:p>
            <a:pPr algn="ctr"/>
            <a:endParaRPr lang="en-US" sz="2400" dirty="0"/>
          </a:p>
          <a:p>
            <a:pPr algn="ctr"/>
            <a:endParaRPr lang="en-US" sz="2400" dirty="0"/>
          </a:p>
          <a:p>
            <a:pPr algn="ctr"/>
            <a:r>
              <a:rPr lang="en-US" sz="2400" dirty="0"/>
              <a:t>Mouse</a:t>
            </a:r>
          </a:p>
          <a:p>
            <a:pPr algn="ctr"/>
            <a:endParaRPr lang="en-US" sz="2400" dirty="0"/>
          </a:p>
          <a:p>
            <a:pPr algn="ctr"/>
            <a:endParaRPr lang="en-US" sz="2400" dirty="0"/>
          </a:p>
          <a:p>
            <a:pPr algn="ctr"/>
            <a:r>
              <a:rPr lang="en-US" sz="2400" dirty="0"/>
              <a:t>Zebrafish</a:t>
            </a:r>
          </a:p>
          <a:p>
            <a:pPr algn="ctr"/>
            <a:endParaRPr lang="en-US" sz="2400" dirty="0"/>
          </a:p>
          <a:p>
            <a:pPr algn="ctr"/>
            <a:endParaRPr lang="en-US" sz="2400" dirty="0"/>
          </a:p>
          <a:p>
            <a:pPr algn="ctr"/>
            <a:r>
              <a:rPr lang="en-US" sz="2400" dirty="0"/>
              <a:t>Chicken</a:t>
            </a:r>
          </a:p>
        </p:txBody>
      </p:sp>
      <p:pic>
        <p:nvPicPr>
          <p:cNvPr id="9" name="Picture 8">
            <a:extLst>
              <a:ext uri="{FF2B5EF4-FFF2-40B4-BE49-F238E27FC236}">
                <a16:creationId xmlns:a16="http://schemas.microsoft.com/office/drawing/2014/main" id="{B8DD56BC-890A-461A-BDF1-680F34986A6B}"/>
              </a:ext>
            </a:extLst>
          </p:cNvPr>
          <p:cNvPicPr>
            <a:picLocks noChangeAspect="1"/>
          </p:cNvPicPr>
          <p:nvPr/>
        </p:nvPicPr>
        <p:blipFill>
          <a:blip r:embed="rId2"/>
          <a:stretch>
            <a:fillRect/>
          </a:stretch>
        </p:blipFill>
        <p:spPr>
          <a:xfrm>
            <a:off x="3018687" y="1794644"/>
            <a:ext cx="2054530" cy="670618"/>
          </a:xfrm>
          <a:prstGeom prst="rect">
            <a:avLst/>
          </a:prstGeom>
        </p:spPr>
      </p:pic>
      <p:sp>
        <p:nvSpPr>
          <p:cNvPr id="10" name="Rounded Rectangle">
            <a:extLst>
              <a:ext uri="{FF2B5EF4-FFF2-40B4-BE49-F238E27FC236}">
                <a16:creationId xmlns:a16="http://schemas.microsoft.com/office/drawing/2014/main" id="{DDAE5DB4-691A-4642-977E-8D5D59DA2138}"/>
              </a:ext>
            </a:extLst>
          </p:cNvPr>
          <p:cNvSpPr/>
          <p:nvPr/>
        </p:nvSpPr>
        <p:spPr>
          <a:xfrm>
            <a:off x="3028470" y="2871972"/>
            <a:ext cx="2057401" cy="673101"/>
          </a:xfrm>
          <a:prstGeom prst="roundRect">
            <a:avLst>
              <a:gd name="adj" fmla="val 28302"/>
            </a:avLst>
          </a:prstGeom>
          <a:solidFill>
            <a:srgbClr val="0096FF"/>
          </a:solidFill>
          <a:ln w="12700">
            <a:miter lim="400000"/>
          </a:ln>
        </p:spPr>
        <p:txBody>
          <a:bodyPr lIns="50800" tIns="50800" rIns="50800" bIns="50800" anchor="ctr"/>
          <a:lstStyle/>
          <a:p>
            <a:pPr>
              <a:defRPr sz="3000" b="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1" name="Rounded Rectangle">
            <a:extLst>
              <a:ext uri="{FF2B5EF4-FFF2-40B4-BE49-F238E27FC236}">
                <a16:creationId xmlns:a16="http://schemas.microsoft.com/office/drawing/2014/main" id="{A07F66AE-1EA9-4667-83FA-D82DCCE4245B}"/>
              </a:ext>
            </a:extLst>
          </p:cNvPr>
          <p:cNvSpPr/>
          <p:nvPr/>
        </p:nvSpPr>
        <p:spPr>
          <a:xfrm>
            <a:off x="3028470" y="5016943"/>
            <a:ext cx="2057401" cy="673101"/>
          </a:xfrm>
          <a:prstGeom prst="roundRect">
            <a:avLst>
              <a:gd name="adj" fmla="val 28302"/>
            </a:avLst>
          </a:prstGeom>
          <a:solidFill>
            <a:srgbClr val="0096FF"/>
          </a:solidFill>
          <a:ln w="12700">
            <a:miter lim="400000"/>
          </a:ln>
        </p:spPr>
        <p:txBody>
          <a:bodyPr lIns="50800" tIns="50800" rIns="50800" bIns="50800" anchor="ctr"/>
          <a:lstStyle/>
          <a:p>
            <a:pPr>
              <a:defRPr sz="3000" b="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2" name="Rounded Rectangle">
            <a:extLst>
              <a:ext uri="{FF2B5EF4-FFF2-40B4-BE49-F238E27FC236}">
                <a16:creationId xmlns:a16="http://schemas.microsoft.com/office/drawing/2014/main" id="{B38E1E82-7226-4449-96C8-F55133CD514A}"/>
              </a:ext>
            </a:extLst>
          </p:cNvPr>
          <p:cNvSpPr/>
          <p:nvPr/>
        </p:nvSpPr>
        <p:spPr>
          <a:xfrm>
            <a:off x="2842055" y="3982764"/>
            <a:ext cx="2231162" cy="673101"/>
          </a:xfrm>
          <a:prstGeom prst="roundRect">
            <a:avLst>
              <a:gd name="adj" fmla="val 28302"/>
            </a:avLst>
          </a:prstGeom>
          <a:solidFill>
            <a:srgbClr val="0096FF"/>
          </a:solidFill>
          <a:ln w="12700">
            <a:miter lim="400000"/>
          </a:ln>
        </p:spPr>
        <p:txBody>
          <a:bodyPr lIns="50800" tIns="50800" rIns="50800" bIns="50800" anchor="ctr"/>
          <a:lstStyle/>
          <a:p>
            <a:pPr>
              <a:defRPr sz="3000" b="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3" name="TextBox 12">
            <a:extLst>
              <a:ext uri="{FF2B5EF4-FFF2-40B4-BE49-F238E27FC236}">
                <a16:creationId xmlns:a16="http://schemas.microsoft.com/office/drawing/2014/main" id="{DD77D606-EB7A-44BD-9EFE-7CAFD4275233}"/>
              </a:ext>
            </a:extLst>
          </p:cNvPr>
          <p:cNvSpPr txBox="1"/>
          <p:nvPr/>
        </p:nvSpPr>
        <p:spPr>
          <a:xfrm>
            <a:off x="3150964" y="1794644"/>
            <a:ext cx="1791739" cy="646331"/>
          </a:xfrm>
          <a:prstGeom prst="rect">
            <a:avLst/>
          </a:prstGeom>
          <a:noFill/>
        </p:spPr>
        <p:txBody>
          <a:bodyPr wrap="square" rtlCol="0">
            <a:spAutoFit/>
          </a:bodyPr>
          <a:lstStyle/>
          <a:p>
            <a:pPr algn="ctr"/>
            <a:r>
              <a:rPr lang="en-US" sz="3600" dirty="0">
                <a:solidFill>
                  <a:schemeClr val="bg1"/>
                </a:solidFill>
              </a:rPr>
              <a:t>P Kinase</a:t>
            </a:r>
          </a:p>
        </p:txBody>
      </p:sp>
    </p:spTree>
    <p:extLst>
      <p:ext uri="{BB962C8B-B14F-4D97-AF65-F5344CB8AC3E}">
        <p14:creationId xmlns:p14="http://schemas.microsoft.com/office/powerpoint/2010/main" val="902615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76E85-020E-4F56-9401-5B1E3BAD715E}"/>
              </a:ext>
            </a:extLst>
          </p:cNvPr>
          <p:cNvSpPr>
            <a:spLocks noGrp="1"/>
          </p:cNvSpPr>
          <p:nvPr>
            <p:ph type="title"/>
          </p:nvPr>
        </p:nvSpPr>
        <p:spPr/>
        <p:txBody>
          <a:bodyPr/>
          <a:lstStyle/>
          <a:p>
            <a:r>
              <a:rPr lang="en-US" dirty="0"/>
              <a:t>DYRK1A Phylogeny</a:t>
            </a:r>
          </a:p>
        </p:txBody>
      </p:sp>
      <p:pic>
        <p:nvPicPr>
          <p:cNvPr id="4" name="Content Placeholder 3">
            <a:extLst>
              <a:ext uri="{FF2B5EF4-FFF2-40B4-BE49-F238E27FC236}">
                <a16:creationId xmlns:a16="http://schemas.microsoft.com/office/drawing/2014/main" id="{6E24AAE6-FED3-4B33-B396-FCEFC13FD9BD}"/>
              </a:ext>
            </a:extLst>
          </p:cNvPr>
          <p:cNvPicPr>
            <a:picLocks noGrp="1" noChangeAspect="1"/>
          </p:cNvPicPr>
          <p:nvPr>
            <p:ph idx="1"/>
          </p:nvPr>
        </p:nvPicPr>
        <p:blipFill>
          <a:blip r:embed="rId3"/>
          <a:stretch>
            <a:fillRect/>
          </a:stretch>
        </p:blipFill>
        <p:spPr>
          <a:xfrm>
            <a:off x="628650" y="1969754"/>
            <a:ext cx="7886700" cy="4063079"/>
          </a:xfrm>
          <a:prstGeom prst="rect">
            <a:avLst/>
          </a:prstGeom>
        </p:spPr>
      </p:pic>
    </p:spTree>
    <p:extLst>
      <p:ext uri="{BB962C8B-B14F-4D97-AF65-F5344CB8AC3E}">
        <p14:creationId xmlns:p14="http://schemas.microsoft.com/office/powerpoint/2010/main" val="2129167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0E0B-4745-4796-8AB7-B9C84F4AF297}"/>
              </a:ext>
            </a:extLst>
          </p:cNvPr>
          <p:cNvSpPr>
            <a:spLocks noGrp="1"/>
          </p:cNvSpPr>
          <p:nvPr>
            <p:ph type="title"/>
          </p:nvPr>
        </p:nvSpPr>
        <p:spPr/>
        <p:txBody>
          <a:bodyPr/>
          <a:lstStyle/>
          <a:p>
            <a:r>
              <a:rPr lang="en-US" dirty="0"/>
              <a:t>DYRK1A Protein Interactions</a:t>
            </a:r>
          </a:p>
        </p:txBody>
      </p:sp>
      <p:pic>
        <p:nvPicPr>
          <p:cNvPr id="4" name="Content Placeholder 3">
            <a:extLst>
              <a:ext uri="{FF2B5EF4-FFF2-40B4-BE49-F238E27FC236}">
                <a16:creationId xmlns:a16="http://schemas.microsoft.com/office/drawing/2014/main" id="{66E1BBC3-EE1F-45C1-960D-9F2A16EC6604}"/>
              </a:ext>
            </a:extLst>
          </p:cNvPr>
          <p:cNvPicPr>
            <a:picLocks noGrp="1" noChangeAspect="1"/>
          </p:cNvPicPr>
          <p:nvPr>
            <p:ph idx="1"/>
          </p:nvPr>
        </p:nvPicPr>
        <p:blipFill>
          <a:blip r:embed="rId3"/>
          <a:stretch>
            <a:fillRect/>
          </a:stretch>
        </p:blipFill>
        <p:spPr>
          <a:xfrm>
            <a:off x="2378265" y="1825625"/>
            <a:ext cx="4387470" cy="4351338"/>
          </a:xfrm>
          <a:prstGeom prst="rect">
            <a:avLst/>
          </a:prstGeom>
        </p:spPr>
      </p:pic>
      <p:sp>
        <p:nvSpPr>
          <p:cNvPr id="5" name="TextBox 4">
            <a:extLst>
              <a:ext uri="{FF2B5EF4-FFF2-40B4-BE49-F238E27FC236}">
                <a16:creationId xmlns:a16="http://schemas.microsoft.com/office/drawing/2014/main" id="{659CBC59-CBC6-4914-ABD0-4DB4A3B9B586}"/>
              </a:ext>
            </a:extLst>
          </p:cNvPr>
          <p:cNvSpPr txBox="1"/>
          <p:nvPr/>
        </p:nvSpPr>
        <p:spPr>
          <a:xfrm>
            <a:off x="3101546" y="5115698"/>
            <a:ext cx="889686" cy="338554"/>
          </a:xfrm>
          <a:prstGeom prst="rect">
            <a:avLst/>
          </a:prstGeom>
          <a:noFill/>
          <a:ln w="38100">
            <a:solidFill>
              <a:srgbClr val="FF0000"/>
            </a:solidFill>
          </a:ln>
        </p:spPr>
        <p:txBody>
          <a:bodyPr wrap="square" rtlCol="0">
            <a:spAutoFit/>
          </a:bodyPr>
          <a:lstStyle/>
          <a:p>
            <a:endParaRPr lang="en-US" sz="1600" dirty="0"/>
          </a:p>
        </p:txBody>
      </p:sp>
      <p:cxnSp>
        <p:nvCxnSpPr>
          <p:cNvPr id="7" name="Straight Arrow Connector 6">
            <a:extLst>
              <a:ext uri="{FF2B5EF4-FFF2-40B4-BE49-F238E27FC236}">
                <a16:creationId xmlns:a16="http://schemas.microsoft.com/office/drawing/2014/main" id="{674302C8-DB75-434B-9797-E9BA2638A809}"/>
              </a:ext>
            </a:extLst>
          </p:cNvPr>
          <p:cNvCxnSpPr/>
          <p:nvPr/>
        </p:nvCxnSpPr>
        <p:spPr>
          <a:xfrm>
            <a:off x="1396313" y="4127158"/>
            <a:ext cx="1594021" cy="9885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743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C53CF-D3D0-4429-9311-2CC7C1156465}"/>
              </a:ext>
            </a:extLst>
          </p:cNvPr>
          <p:cNvSpPr>
            <a:spLocks noGrp="1"/>
          </p:cNvSpPr>
          <p:nvPr>
            <p:ph type="title"/>
          </p:nvPr>
        </p:nvSpPr>
        <p:spPr/>
        <p:txBody>
          <a:bodyPr/>
          <a:lstStyle/>
          <a:p>
            <a:r>
              <a:rPr lang="en-US" dirty="0"/>
              <a:t>Knowledge Gap</a:t>
            </a:r>
          </a:p>
        </p:txBody>
      </p:sp>
      <p:sp>
        <p:nvSpPr>
          <p:cNvPr id="3" name="Content Placeholder 2">
            <a:extLst>
              <a:ext uri="{FF2B5EF4-FFF2-40B4-BE49-F238E27FC236}">
                <a16:creationId xmlns:a16="http://schemas.microsoft.com/office/drawing/2014/main" id="{86F98F79-B058-4E04-9D6B-D340E1E4993F}"/>
              </a:ext>
            </a:extLst>
          </p:cNvPr>
          <p:cNvSpPr>
            <a:spLocks noGrp="1"/>
          </p:cNvSpPr>
          <p:nvPr>
            <p:ph idx="1"/>
          </p:nvPr>
        </p:nvSpPr>
        <p:spPr/>
        <p:txBody>
          <a:bodyPr/>
          <a:lstStyle/>
          <a:p>
            <a:pPr marL="0" indent="0">
              <a:buNone/>
            </a:pPr>
            <a:r>
              <a:rPr lang="en-US" dirty="0"/>
              <a:t>DYRK1A protein regulates several neurogenerative processes</a:t>
            </a:r>
          </a:p>
          <a:p>
            <a:pPr marL="0" indent="0">
              <a:buNone/>
            </a:pPr>
            <a:endParaRPr lang="en-US" dirty="0"/>
          </a:p>
          <a:p>
            <a:pPr marL="0" indent="0">
              <a:buNone/>
            </a:pPr>
            <a:endParaRPr lang="en-US" dirty="0"/>
          </a:p>
          <a:p>
            <a:pPr marL="0" indent="0">
              <a:buNone/>
            </a:pPr>
            <a:r>
              <a:rPr lang="en-US" dirty="0">
                <a:solidFill>
                  <a:srgbClr val="00B050"/>
                </a:solidFill>
              </a:rPr>
              <a:t>Upregulation</a:t>
            </a:r>
            <a:r>
              <a:rPr lang="en-US" dirty="0"/>
              <a:t> and </a:t>
            </a:r>
            <a:r>
              <a:rPr lang="en-US" dirty="0">
                <a:solidFill>
                  <a:srgbClr val="FF0000"/>
                </a:solidFill>
              </a:rPr>
              <a:t>downregulation</a:t>
            </a:r>
            <a:r>
              <a:rPr lang="en-US" dirty="0"/>
              <a:t> of DYRK1A causes severe phenotypic consequences</a:t>
            </a:r>
          </a:p>
          <a:p>
            <a:pPr marL="0" indent="0">
              <a:buNone/>
            </a:pPr>
            <a:endParaRPr lang="en-US" dirty="0"/>
          </a:p>
          <a:p>
            <a:pPr marL="0" indent="0">
              <a:buNone/>
            </a:pPr>
            <a:endParaRPr lang="en-US" dirty="0"/>
          </a:p>
          <a:p>
            <a:pPr marL="0" indent="0">
              <a:buNone/>
            </a:pPr>
            <a:r>
              <a:rPr lang="en-US" dirty="0"/>
              <a:t>How is DYRK1A regulated?</a:t>
            </a:r>
          </a:p>
        </p:txBody>
      </p:sp>
    </p:spTree>
    <p:extLst>
      <p:ext uri="{BB962C8B-B14F-4D97-AF65-F5344CB8AC3E}">
        <p14:creationId xmlns:p14="http://schemas.microsoft.com/office/powerpoint/2010/main" val="21968425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448</TotalTime>
  <Words>1239</Words>
  <Application>Microsoft Office PowerPoint</Application>
  <PresentationFormat>On-screen Show (4:3)</PresentationFormat>
  <Paragraphs>115</Paragraphs>
  <Slides>16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Gill Sans</vt:lpstr>
      <vt:lpstr>Office Theme</vt:lpstr>
      <vt:lpstr>Down Syndrome</vt:lpstr>
      <vt:lpstr>What is Down Syndrome?</vt:lpstr>
      <vt:lpstr>Symptoms</vt:lpstr>
      <vt:lpstr>Diagnosis and Treatment</vt:lpstr>
      <vt:lpstr>What is the DYRK1A gene’s role in Down Syndrome?</vt:lpstr>
      <vt:lpstr>DYRK1A Gene Conservation</vt:lpstr>
      <vt:lpstr>DYRK1A Phylogeny</vt:lpstr>
      <vt:lpstr>DYRK1A Protein Interactions</vt:lpstr>
      <vt:lpstr>Knowledge Gap</vt:lpstr>
      <vt:lpstr>Model Organism</vt:lpstr>
      <vt:lpstr>Hypothesis</vt:lpstr>
      <vt:lpstr>Aim 1: Identify essential sequences on DYRK1A that are critical for its function</vt:lpstr>
      <vt:lpstr>Aim 2: Identify proteins that are differently-expressed in the presence and absence of DYRK1A</vt:lpstr>
      <vt:lpstr>Aim 3: </vt:lpstr>
      <vt:lpstr>Future Directions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Down Syndrome</dc:title>
  <dc:creator>Teja Mallela</dc:creator>
  <cp:lastModifiedBy>Teja Mallela</cp:lastModifiedBy>
  <cp:revision>21</cp:revision>
  <dcterms:created xsi:type="dcterms:W3CDTF">2020-02-27T22:16:58Z</dcterms:created>
  <dcterms:modified xsi:type="dcterms:W3CDTF">2020-02-28T05:45:40Z</dcterms:modified>
</cp:coreProperties>
</file>