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74" r:id="rId3"/>
    <p:sldId id="257" r:id="rId4"/>
    <p:sldId id="269" r:id="rId5"/>
    <p:sldId id="276" r:id="rId6"/>
    <p:sldId id="270" r:id="rId7"/>
    <p:sldId id="272" r:id="rId8"/>
    <p:sldId id="273" r:id="rId9"/>
    <p:sldId id="259" r:id="rId10"/>
    <p:sldId id="275" r:id="rId11"/>
    <p:sldId id="258" r:id="rId12"/>
    <p:sldId id="260" r:id="rId13"/>
    <p:sldId id="261" r:id="rId14"/>
    <p:sldId id="277" r:id="rId15"/>
    <p:sldId id="262" r:id="rId16"/>
    <p:sldId id="271" r:id="rId17"/>
    <p:sldId id="263" r:id="rId18"/>
    <p:sldId id="264" r:id="rId19"/>
    <p:sldId id="265" r:id="rId20"/>
    <p:sldId id="266" r:id="rId21"/>
    <p:sldId id="267"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9082" autoAdjust="0"/>
  </p:normalViewPr>
  <p:slideViewPr>
    <p:cSldViewPr snapToGrid="0">
      <p:cViewPr>
        <p:scale>
          <a:sx n="52" d="100"/>
          <a:sy n="52" d="100"/>
        </p:scale>
        <p:origin x="1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9BDFA-5F69-483D-9C89-04F3A964AA4D}" type="datetimeFigureOut">
              <a:rPr lang="en-US" smtClean="0"/>
              <a:t>4/9/2020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D22D0-49E3-46B3-8488-23479FD78521}" type="slidenum">
              <a:rPr lang="en-US" smtClean="0"/>
              <a:t>‹#›</a:t>
            </a:fld>
            <a:endParaRPr lang="en-US"/>
          </a:p>
        </p:txBody>
      </p:sp>
    </p:spTree>
    <p:extLst>
      <p:ext uri="{BB962C8B-B14F-4D97-AF65-F5344CB8AC3E}">
        <p14:creationId xmlns:p14="http://schemas.microsoft.com/office/powerpoint/2010/main" val="32232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an incidence of about 1 case per 800 live births, Down syndrome is the most common genetic development disorder. Down syndrome is caused by a </a:t>
            </a:r>
            <a:r>
              <a:rPr lang="en-US" sz="1200" b="1" i="0" kern="1200" dirty="0">
                <a:solidFill>
                  <a:schemeClr val="tx1"/>
                </a:solidFill>
                <a:effectLst/>
                <a:latin typeface="+mn-lt"/>
                <a:ea typeface="+mn-ea"/>
                <a:cs typeface="+mn-cs"/>
              </a:rPr>
              <a:t>trisomy of chromosome 21</a:t>
            </a:r>
            <a:r>
              <a:rPr lang="en-US" sz="1200" b="0" i="0" kern="1200" dirty="0">
                <a:solidFill>
                  <a:schemeClr val="tx1"/>
                </a:solidFill>
                <a:effectLst/>
                <a:latin typeface="+mn-lt"/>
                <a:ea typeface="+mn-ea"/>
                <a:cs typeface="+mn-cs"/>
              </a:rPr>
              <a:t> (having three copies instead of two copies). This extra copy of chromosome 21 is a result of abnormal cell division of either the sperm or egg cell during development. Down syndrome can be detected 12 to 13 weeks into pregnancy and will cause several abnormalities in affected individuals throughout their developmental years. Down syndrome cannot be cured and symptoms will stay with individuals for the rest of their lives. However, support and treatment options can help affected individuals manage their condition so that they can live happy and fulfilling lives. [1,2,3]</a:t>
            </a:r>
          </a:p>
        </p:txBody>
      </p:sp>
      <p:sp>
        <p:nvSpPr>
          <p:cNvPr id="4" name="Slide Number Placeholder 3"/>
          <p:cNvSpPr>
            <a:spLocks noGrp="1"/>
          </p:cNvSpPr>
          <p:nvPr>
            <p:ph type="sldNum" sz="quarter" idx="5"/>
          </p:nvPr>
        </p:nvSpPr>
        <p:spPr/>
        <p:txBody>
          <a:bodyPr/>
          <a:lstStyle/>
          <a:p>
            <a:fld id="{DAED22D0-49E3-46B3-8488-23479FD78521}" type="slidenum">
              <a:rPr lang="en-US" smtClean="0"/>
              <a:t>3</a:t>
            </a:fld>
            <a:endParaRPr lang="en-US"/>
          </a:p>
        </p:txBody>
      </p:sp>
    </p:spTree>
    <p:extLst>
      <p:ext uri="{BB962C8B-B14F-4D97-AF65-F5344CB8AC3E}">
        <p14:creationId xmlns:p14="http://schemas.microsoft.com/office/powerpoint/2010/main" val="160181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NFAT is a transcription factor known to upregulate neurogenerative processes</a:t>
            </a:r>
          </a:p>
          <a:p>
            <a:endParaRPr lang="en-US" dirty="0"/>
          </a:p>
          <a:p>
            <a:r>
              <a:rPr lang="en-US" dirty="0"/>
              <a:t>DYRK1A inhibits NFAT nucleic activity by phosphorylating NFAT causing it to leave the nucleus.</a:t>
            </a:r>
          </a:p>
        </p:txBody>
      </p:sp>
      <p:sp>
        <p:nvSpPr>
          <p:cNvPr id="4" name="Slide Number Placeholder 3"/>
          <p:cNvSpPr>
            <a:spLocks noGrp="1"/>
          </p:cNvSpPr>
          <p:nvPr>
            <p:ph type="sldNum" sz="quarter" idx="5"/>
          </p:nvPr>
        </p:nvSpPr>
        <p:spPr/>
        <p:txBody>
          <a:bodyPr/>
          <a:lstStyle/>
          <a:p>
            <a:fld id="{DAED22D0-49E3-46B3-8488-23479FD78521}" type="slidenum">
              <a:rPr lang="en-US" smtClean="0"/>
              <a:t>13</a:t>
            </a:fld>
            <a:endParaRPr lang="en-US"/>
          </a:p>
        </p:txBody>
      </p:sp>
    </p:spTree>
    <p:extLst>
      <p:ext uri="{BB962C8B-B14F-4D97-AF65-F5344CB8AC3E}">
        <p14:creationId xmlns:p14="http://schemas.microsoft.com/office/powerpoint/2010/main" val="416286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NFAT is a transcription factor known to upregulate neurogenerative processes</a:t>
            </a:r>
          </a:p>
          <a:p>
            <a:endParaRPr lang="en-US" dirty="0"/>
          </a:p>
          <a:p>
            <a:r>
              <a:rPr lang="en-US" dirty="0"/>
              <a:t>DYRK1A inhibits NFAT nucleic activity by phosphorylating NFAT causing it to leave the nucleus.</a:t>
            </a:r>
          </a:p>
        </p:txBody>
      </p:sp>
      <p:sp>
        <p:nvSpPr>
          <p:cNvPr id="4" name="Slide Number Placeholder 3"/>
          <p:cNvSpPr>
            <a:spLocks noGrp="1"/>
          </p:cNvSpPr>
          <p:nvPr>
            <p:ph type="sldNum" sz="quarter" idx="5"/>
          </p:nvPr>
        </p:nvSpPr>
        <p:spPr/>
        <p:txBody>
          <a:bodyPr/>
          <a:lstStyle/>
          <a:p>
            <a:fld id="{DAED22D0-49E3-46B3-8488-23479FD78521}" type="slidenum">
              <a:rPr lang="en-US" smtClean="0"/>
              <a:t>14</a:t>
            </a:fld>
            <a:endParaRPr lang="en-US"/>
          </a:p>
        </p:txBody>
      </p:sp>
    </p:spTree>
    <p:extLst>
      <p:ext uri="{BB962C8B-B14F-4D97-AF65-F5344CB8AC3E}">
        <p14:creationId xmlns:p14="http://schemas.microsoft.com/office/powerpoint/2010/main" val="18914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15</a:t>
            </a:fld>
            <a:endParaRPr lang="en-US"/>
          </a:p>
        </p:txBody>
      </p:sp>
    </p:spTree>
    <p:extLst>
      <p:ext uri="{BB962C8B-B14F-4D97-AF65-F5344CB8AC3E}">
        <p14:creationId xmlns:p14="http://schemas.microsoft.com/office/powerpoint/2010/main" val="144625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Ts65dn Mouse model</a:t>
            </a:r>
          </a:p>
          <a:p>
            <a:r>
              <a:rPr lang="en-US" dirty="0"/>
              <a:t>-transgenic mouse with trisomy of several of the orthologs that are overexpressed in humans with trisomy </a:t>
            </a:r>
            <a:r>
              <a:rPr lang="en-US" dirty="0" err="1"/>
              <a:t>chr</a:t>
            </a:r>
            <a:r>
              <a:rPr lang="en-US" dirty="0"/>
              <a:t> 21</a:t>
            </a:r>
          </a:p>
          <a:p>
            <a:r>
              <a:rPr lang="en-US" dirty="0"/>
              <a:t>-phenotypes and behavior of down syndrome mice are similar to affected humans</a:t>
            </a:r>
          </a:p>
          <a:p>
            <a:endParaRPr lang="en-US" dirty="0"/>
          </a:p>
          <a:p>
            <a:r>
              <a:rPr lang="en-US" dirty="0"/>
              <a:t>Other options: Rat models, Xenopus</a:t>
            </a:r>
          </a:p>
        </p:txBody>
      </p:sp>
      <p:sp>
        <p:nvSpPr>
          <p:cNvPr id="4" name="Slide Number Placeholder 3"/>
          <p:cNvSpPr>
            <a:spLocks noGrp="1"/>
          </p:cNvSpPr>
          <p:nvPr>
            <p:ph type="sldNum" sz="quarter" idx="5"/>
          </p:nvPr>
        </p:nvSpPr>
        <p:spPr/>
        <p:txBody>
          <a:bodyPr/>
          <a:lstStyle/>
          <a:p>
            <a:fld id="{DAED22D0-49E3-46B3-8488-23479FD78521}" type="slidenum">
              <a:rPr lang="en-US" smtClean="0"/>
              <a:t>16</a:t>
            </a:fld>
            <a:endParaRPr lang="en-US"/>
          </a:p>
        </p:txBody>
      </p:sp>
    </p:spTree>
    <p:extLst>
      <p:ext uri="{BB962C8B-B14F-4D97-AF65-F5344CB8AC3E}">
        <p14:creationId xmlns:p14="http://schemas.microsoft.com/office/powerpoint/2010/main" val="135439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17</a:t>
            </a:fld>
            <a:endParaRPr lang="en-US"/>
          </a:p>
        </p:txBody>
      </p:sp>
    </p:spTree>
    <p:extLst>
      <p:ext uri="{BB962C8B-B14F-4D97-AF65-F5344CB8AC3E}">
        <p14:creationId xmlns:p14="http://schemas.microsoft.com/office/powerpoint/2010/main" val="324076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working on Aim 3</a:t>
            </a:r>
          </a:p>
        </p:txBody>
      </p:sp>
      <p:sp>
        <p:nvSpPr>
          <p:cNvPr id="4" name="Slide Number Placeholder 3"/>
          <p:cNvSpPr>
            <a:spLocks noGrp="1"/>
          </p:cNvSpPr>
          <p:nvPr>
            <p:ph type="sldNum" sz="quarter" idx="5"/>
          </p:nvPr>
        </p:nvSpPr>
        <p:spPr/>
        <p:txBody>
          <a:bodyPr/>
          <a:lstStyle/>
          <a:p>
            <a:fld id="{DAED22D0-49E3-46B3-8488-23479FD78521}" type="slidenum">
              <a:rPr lang="en-US" smtClean="0"/>
              <a:t>20</a:t>
            </a:fld>
            <a:endParaRPr lang="en-US"/>
          </a:p>
        </p:txBody>
      </p:sp>
    </p:spTree>
    <p:extLst>
      <p:ext uri="{BB962C8B-B14F-4D97-AF65-F5344CB8AC3E}">
        <p14:creationId xmlns:p14="http://schemas.microsoft.com/office/powerpoint/2010/main" val="268202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therapy does not specifically have to target the exact gene that is causing the phenotype.</a:t>
            </a:r>
          </a:p>
          <a:p>
            <a:endParaRPr lang="en-US" dirty="0"/>
          </a:p>
          <a:p>
            <a:r>
              <a:rPr lang="en-US" dirty="0"/>
              <a:t>Instead of dyrk1a being a possible candidate for gene therapy, the genes/proteins found in these studies could be targets.</a:t>
            </a:r>
          </a:p>
          <a:p>
            <a:endParaRPr lang="en-US" dirty="0"/>
          </a:p>
          <a:p>
            <a:r>
              <a:rPr lang="en-US" dirty="0"/>
              <a:t>It can be more effective targeting downstream/upstream targets of a particular protein to correct a given phenotype.</a:t>
            </a:r>
          </a:p>
        </p:txBody>
      </p:sp>
      <p:sp>
        <p:nvSpPr>
          <p:cNvPr id="4" name="Slide Number Placeholder 3"/>
          <p:cNvSpPr>
            <a:spLocks noGrp="1"/>
          </p:cNvSpPr>
          <p:nvPr>
            <p:ph type="sldNum" sz="quarter" idx="5"/>
          </p:nvPr>
        </p:nvSpPr>
        <p:spPr/>
        <p:txBody>
          <a:bodyPr/>
          <a:lstStyle/>
          <a:p>
            <a:fld id="{DAED22D0-49E3-46B3-8488-23479FD78521}" type="slidenum">
              <a:rPr lang="en-US" smtClean="0"/>
              <a:t>21</a:t>
            </a:fld>
            <a:endParaRPr lang="en-US"/>
          </a:p>
        </p:txBody>
      </p:sp>
    </p:spTree>
    <p:extLst>
      <p:ext uri="{BB962C8B-B14F-4D97-AF65-F5344CB8AC3E}">
        <p14:creationId xmlns:p14="http://schemas.microsoft.com/office/powerpoint/2010/main" val="155518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the rest… my bad.</a:t>
            </a:r>
          </a:p>
        </p:txBody>
      </p:sp>
      <p:sp>
        <p:nvSpPr>
          <p:cNvPr id="4" name="Slide Number Placeholder 3"/>
          <p:cNvSpPr>
            <a:spLocks noGrp="1"/>
          </p:cNvSpPr>
          <p:nvPr>
            <p:ph type="sldNum" sz="quarter" idx="5"/>
          </p:nvPr>
        </p:nvSpPr>
        <p:spPr/>
        <p:txBody>
          <a:bodyPr/>
          <a:lstStyle/>
          <a:p>
            <a:fld id="{DAED22D0-49E3-46B3-8488-23479FD78521}" type="slidenum">
              <a:rPr lang="en-US" smtClean="0"/>
              <a:t>22</a:t>
            </a:fld>
            <a:endParaRPr lang="en-US"/>
          </a:p>
        </p:txBody>
      </p:sp>
    </p:spTree>
    <p:extLst>
      <p:ext uri="{BB962C8B-B14F-4D97-AF65-F5344CB8AC3E}">
        <p14:creationId xmlns:p14="http://schemas.microsoft.com/office/powerpoint/2010/main" val="66143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Down syndrome individuals have very distinct physical features that include:</a:t>
            </a:r>
            <a:r>
              <a:rPr lang="en-US" sz="1200" b="1" i="0" kern="1200" dirty="0">
                <a:solidFill>
                  <a:schemeClr val="tx1"/>
                </a:solidFill>
                <a:effectLst/>
                <a:latin typeface="+mn-lt"/>
                <a:ea typeface="+mn-ea"/>
                <a:cs typeface="+mn-cs"/>
              </a:rPr>
              <a:t> a short neck, flattened face and nose, small mouth and ears, upward slanting eyes, and decreased muscle tone.</a:t>
            </a:r>
            <a:br>
              <a:rPr lang="en-US" dirty="0"/>
            </a:br>
            <a:br>
              <a:rPr lang="en-US" dirty="0"/>
            </a:br>
            <a:r>
              <a:rPr lang="en-US" sz="1200" b="0" i="0" kern="1200" dirty="0">
                <a:solidFill>
                  <a:schemeClr val="tx1"/>
                </a:solidFill>
                <a:effectLst/>
                <a:latin typeface="+mn-lt"/>
                <a:ea typeface="+mn-ea"/>
                <a:cs typeface="+mn-cs"/>
              </a:rPr>
              <a:t>Other symptoms that aren't readily noticeable include cognitive and behavioral problems such as:</a:t>
            </a:r>
            <a:br>
              <a:rPr lang="en-US" dirty="0"/>
            </a:br>
            <a:r>
              <a:rPr lang="en-US" sz="1200" b="1" i="0" kern="1200" dirty="0">
                <a:solidFill>
                  <a:schemeClr val="tx1"/>
                </a:solidFill>
                <a:effectLst/>
                <a:latin typeface="+mn-lt"/>
                <a:ea typeface="+mn-ea"/>
                <a:cs typeface="+mn-cs"/>
              </a:rPr>
              <a:t>Slow learning</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Delayed language and speech development</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Impulsive behavior</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Increased risk of other health issues (autism, heart/brain abnormalities, etc.)</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4</a:t>
            </a:fld>
            <a:endParaRPr lang="en-US"/>
          </a:p>
        </p:txBody>
      </p:sp>
    </p:spTree>
    <p:extLst>
      <p:ext uri="{BB962C8B-B14F-4D97-AF65-F5344CB8AC3E}">
        <p14:creationId xmlns:p14="http://schemas.microsoft.com/office/powerpoint/2010/main" val="425709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Down syndrome individuals have very distinct physical features that include:</a:t>
            </a:r>
            <a:r>
              <a:rPr lang="en-US" sz="1200" b="1" i="0" kern="1200" dirty="0">
                <a:solidFill>
                  <a:schemeClr val="tx1"/>
                </a:solidFill>
                <a:effectLst/>
                <a:latin typeface="+mn-lt"/>
                <a:ea typeface="+mn-ea"/>
                <a:cs typeface="+mn-cs"/>
              </a:rPr>
              <a:t> a short neck, flattened face and nose, small mouth and ears, upward slanting eyes, and decreased muscle tone.</a:t>
            </a:r>
            <a:br>
              <a:rPr lang="en-US" dirty="0"/>
            </a:br>
            <a:br>
              <a:rPr lang="en-US" dirty="0"/>
            </a:br>
            <a:r>
              <a:rPr lang="en-US" sz="1200" b="0" i="0" kern="1200" dirty="0">
                <a:solidFill>
                  <a:schemeClr val="tx1"/>
                </a:solidFill>
                <a:effectLst/>
                <a:latin typeface="+mn-lt"/>
                <a:ea typeface="+mn-ea"/>
                <a:cs typeface="+mn-cs"/>
              </a:rPr>
              <a:t>Other symptoms that aren't readily noticeable include cognitive and behavioral problems such as:</a:t>
            </a:r>
            <a:br>
              <a:rPr lang="en-US" dirty="0"/>
            </a:br>
            <a:r>
              <a:rPr lang="en-US" sz="1200" b="1" i="0" kern="1200" dirty="0">
                <a:solidFill>
                  <a:schemeClr val="tx1"/>
                </a:solidFill>
                <a:effectLst/>
                <a:latin typeface="+mn-lt"/>
                <a:ea typeface="+mn-ea"/>
                <a:cs typeface="+mn-cs"/>
              </a:rPr>
              <a:t>Slow learning</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Delayed language and speech development</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Impulsive behavior</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Increased risk of other health issues (autism, heart/brain abnormalities, etc.)</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5</a:t>
            </a:fld>
            <a:endParaRPr lang="en-US"/>
          </a:p>
        </p:txBody>
      </p:sp>
    </p:spTree>
    <p:extLst>
      <p:ext uri="{BB962C8B-B14F-4D97-AF65-F5344CB8AC3E}">
        <p14:creationId xmlns:p14="http://schemas.microsoft.com/office/powerpoint/2010/main" val="400958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​Screening tests for Down syndrome are a routine part of prenatal care and are usually conducted near the end of the first trimester of pregnancy. </a:t>
            </a:r>
            <a:r>
              <a:rPr lang="en-US" sz="1200" b="1" i="0" kern="1200" dirty="0">
                <a:solidFill>
                  <a:schemeClr val="tx1"/>
                </a:solidFill>
                <a:effectLst/>
                <a:latin typeface="+mn-lt"/>
                <a:ea typeface="+mn-ea"/>
                <a:cs typeface="+mn-cs"/>
              </a:rPr>
              <a:t>A blood test </a:t>
            </a:r>
            <a:r>
              <a:rPr lang="en-US" sz="1200" b="0" i="0" kern="1200" dirty="0">
                <a:solidFill>
                  <a:schemeClr val="tx1"/>
                </a:solidFill>
                <a:effectLst/>
                <a:latin typeface="+mn-lt"/>
                <a:ea typeface="+mn-ea"/>
                <a:cs typeface="+mn-cs"/>
              </a:rPr>
              <a:t>that detects abnormal protein and hormone levels, and </a:t>
            </a:r>
            <a:r>
              <a:rPr lang="en-US" sz="1200" b="1" i="0" kern="1200" dirty="0">
                <a:solidFill>
                  <a:schemeClr val="tx1"/>
                </a:solidFill>
                <a:effectLst/>
                <a:latin typeface="+mn-lt"/>
                <a:ea typeface="+mn-ea"/>
                <a:cs typeface="+mn-cs"/>
              </a:rPr>
              <a:t>a nuchal translucency test</a:t>
            </a:r>
            <a:r>
              <a:rPr lang="en-US" sz="1200" b="0" i="0" kern="1200" dirty="0">
                <a:solidFill>
                  <a:schemeClr val="tx1"/>
                </a:solidFill>
                <a:effectLst/>
                <a:latin typeface="+mn-lt"/>
                <a:ea typeface="+mn-ea"/>
                <a:cs typeface="+mn-cs"/>
              </a:rPr>
              <a:t> that measures the area on the back of the baby's neck are used to estimate the baby's risk of having Down syndrome.</a:t>
            </a:r>
            <a:br>
              <a:rPr lang="en-US" dirty="0"/>
            </a:br>
            <a:br>
              <a:rPr lang="en-US" dirty="0"/>
            </a:br>
            <a:r>
              <a:rPr lang="en-US" sz="1200" b="0" i="0" kern="1200" dirty="0">
                <a:solidFill>
                  <a:schemeClr val="tx1"/>
                </a:solidFill>
                <a:effectLst/>
                <a:latin typeface="+mn-lt"/>
                <a:ea typeface="+mn-ea"/>
                <a:cs typeface="+mn-cs"/>
              </a:rPr>
              <a:t>Although a single, standard treatment for Down syndrome does not exist,</a:t>
            </a:r>
            <a:r>
              <a:rPr lang="en-US" sz="1200" b="1" i="0" kern="1200" dirty="0">
                <a:solidFill>
                  <a:schemeClr val="tx1"/>
                </a:solidFill>
                <a:effectLst/>
                <a:latin typeface="+mn-lt"/>
                <a:ea typeface="+mn-ea"/>
                <a:cs typeface="+mn-cs"/>
              </a:rPr>
              <a:t> personalized care that focuses on the affected individual's intellectual and physical needs</a:t>
            </a:r>
            <a:r>
              <a:rPr lang="en-US" sz="1200" b="0" i="0" kern="1200" dirty="0">
                <a:solidFill>
                  <a:schemeClr val="tx1"/>
                </a:solidFill>
                <a:effectLst/>
                <a:latin typeface="+mn-lt"/>
                <a:ea typeface="+mn-ea"/>
                <a:cs typeface="+mn-cs"/>
              </a:rPr>
              <a:t> can be implemented. Treatment options could include: speech therapy, physical therapy, and specialized education programs. [1]</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6</a:t>
            </a:fld>
            <a:endParaRPr lang="en-US"/>
          </a:p>
        </p:txBody>
      </p:sp>
    </p:spTree>
    <p:extLst>
      <p:ext uri="{BB962C8B-B14F-4D97-AF65-F5344CB8AC3E}">
        <p14:creationId xmlns:p14="http://schemas.microsoft.com/office/powerpoint/2010/main" val="391057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Chromosome 21 contains over 200 genes, but there have been several candidate genes identified that play a role in the cognitive impairment that occurs in individuals with Down syndrome. One of these candidate genes is DYRK1A, which encodes for the dual-specificity tyrosine-(Y)-phosphorylation-regulated kinase 1A protein. DYRK1A has received increased attention because it has been associated with cognitive defects in other disorders such as Alzheimer's disease. Because of the extra copy of chromosome 21, DYRK1A is overexpressed in both the fetal and adult periods. DYRK1A plays a role in reduced neurogenesis and premature neuronal differentiation of </a:t>
            </a:r>
            <a:r>
              <a:rPr lang="en-US" sz="1200" b="0" i="0" kern="1200" dirty="0" err="1">
                <a:solidFill>
                  <a:schemeClr val="tx1"/>
                </a:solidFill>
                <a:effectLst/>
                <a:latin typeface="+mn-lt"/>
                <a:ea typeface="+mn-ea"/>
                <a:cs typeface="+mn-cs"/>
              </a:rPr>
              <a:t>neuroprogenitor</a:t>
            </a:r>
            <a:r>
              <a:rPr lang="en-US" sz="1200" b="0" i="0" kern="1200" dirty="0">
                <a:solidFill>
                  <a:schemeClr val="tx1"/>
                </a:solidFill>
                <a:effectLst/>
                <a:latin typeface="+mn-lt"/>
                <a:ea typeface="+mn-ea"/>
                <a:cs typeface="+mn-cs"/>
              </a:rPr>
              <a:t> cells, so the overexpression of this gene can lead to several developmental deficits.</a:t>
            </a:r>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7</a:t>
            </a:fld>
            <a:endParaRPr lang="en-US"/>
          </a:p>
        </p:txBody>
      </p:sp>
    </p:spTree>
    <p:extLst>
      <p:ext uri="{BB962C8B-B14F-4D97-AF65-F5344CB8AC3E}">
        <p14:creationId xmlns:p14="http://schemas.microsoft.com/office/powerpoint/2010/main" val="32603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Cellular Component</a:t>
            </a:r>
          </a:p>
          <a:p>
            <a:r>
              <a:rPr lang="en-US" dirty="0"/>
              <a:t>DYRK1A is located primarily in the cytosol and can also localize in the nucleolus fibrillar center. The nucleolus fibrillar center is where ribosomes are manufactured by the cell [2].</a:t>
            </a:r>
          </a:p>
          <a:p>
            <a:r>
              <a:rPr lang="en-US" b="1" dirty="0"/>
              <a:t>Molecular Function</a:t>
            </a:r>
          </a:p>
          <a:p>
            <a:r>
              <a:rPr lang="en-US" dirty="0"/>
              <a:t>DYRK1A is a dual-specificity kinase so it is capable of serine/threonine and tyrosine kinase activity [2]. </a:t>
            </a:r>
          </a:p>
          <a:p>
            <a:r>
              <a:rPr lang="en-US" b="1" dirty="0"/>
              <a:t>Biological Process</a:t>
            </a:r>
          </a:p>
          <a:p>
            <a:r>
              <a:rPr lang="en-US" dirty="0"/>
              <a:t>DYRK1A is known to play a role in cell proliferation signaling pathways by regulating nuclear functions. DYRK1A is also associated with pro-survival functions by negatively regulating apoptotic processes. DYRK1A can promote cell survival by phosphorylating SIRT1 which then inhibits TP53 activity and stops apoptosis [2].</a:t>
            </a:r>
          </a:p>
          <a:p>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8</a:t>
            </a:fld>
            <a:endParaRPr lang="en-US"/>
          </a:p>
        </p:txBody>
      </p:sp>
    </p:spTree>
    <p:extLst>
      <p:ext uri="{BB962C8B-B14F-4D97-AF65-F5344CB8AC3E}">
        <p14:creationId xmlns:p14="http://schemas.microsoft.com/office/powerpoint/2010/main" val="396487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Chromosome 21 contains over 200 genes, but there have been several candidate genes identified that play a role in the cognitive impairment that occurs in individuals with Down syndrome. One of these candidate genes is DYRK1A, which encodes for the dual-specificity tyrosine-(Y)-phosphorylation-regulated kinase 1A protein. DYRK1A has received increased attention because it has been associated with cognitive defects in other disorders such as Alzheimer's disease. Because of the extra copy of chromosome 21, DYRK1A is overexpressed in both the fetal and adult periods. DYRK1A plays a role in reduced neurogenesis and premature neuronal differentiation of </a:t>
            </a:r>
            <a:r>
              <a:rPr lang="en-US" sz="1200" b="0" i="0" kern="1200" dirty="0" err="1">
                <a:solidFill>
                  <a:schemeClr val="tx1"/>
                </a:solidFill>
                <a:effectLst/>
                <a:latin typeface="+mn-lt"/>
                <a:ea typeface="+mn-ea"/>
                <a:cs typeface="+mn-cs"/>
              </a:rPr>
              <a:t>neuroprogenitor</a:t>
            </a:r>
            <a:r>
              <a:rPr lang="en-US" sz="1200" b="0" i="0" kern="1200" dirty="0">
                <a:solidFill>
                  <a:schemeClr val="tx1"/>
                </a:solidFill>
                <a:effectLst/>
                <a:latin typeface="+mn-lt"/>
                <a:ea typeface="+mn-ea"/>
                <a:cs typeface="+mn-cs"/>
              </a:rPr>
              <a:t> cells, so the overexpression of this gene can lead to several developmental deficits. [1,2,3]</a:t>
            </a:r>
          </a:p>
        </p:txBody>
      </p:sp>
      <p:sp>
        <p:nvSpPr>
          <p:cNvPr id="4" name="Slide Number Placeholder 3"/>
          <p:cNvSpPr>
            <a:spLocks noGrp="1"/>
          </p:cNvSpPr>
          <p:nvPr>
            <p:ph type="sldNum" sz="quarter" idx="5"/>
          </p:nvPr>
        </p:nvSpPr>
        <p:spPr/>
        <p:txBody>
          <a:bodyPr/>
          <a:lstStyle/>
          <a:p>
            <a:fld id="{DAED22D0-49E3-46B3-8488-23479FD78521}" type="slidenum">
              <a:rPr lang="en-US" smtClean="0"/>
              <a:t>9</a:t>
            </a:fld>
            <a:endParaRPr lang="en-US"/>
          </a:p>
        </p:txBody>
      </p:sp>
    </p:spTree>
    <p:extLst>
      <p:ext uri="{BB962C8B-B14F-4D97-AF65-F5344CB8AC3E}">
        <p14:creationId xmlns:p14="http://schemas.microsoft.com/office/powerpoint/2010/main" val="205387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Chromosome 21 contains over 200 genes, but there have been several candidate genes identified that play a role in the cognitive impairment that occurs in individuals with Down syndrome. One of these candidate genes is DYRK1A, which encodes for the dual-specificity tyrosine-(Y)-phosphorylation-regulated kinase 1A protein. DYRK1A has received increased attention because it has been associated with cognitive defects in other disorders such as Alzheimer's disease. Because of the extra copy of chromosome 21, DYRK1A is overexpressed in both the fetal and adult periods. DYRK1A plays a role in reduced neurogenesis and premature neuronal differentiation of </a:t>
            </a:r>
            <a:r>
              <a:rPr lang="en-US" sz="1200" b="0" i="0" kern="1200" dirty="0" err="1">
                <a:solidFill>
                  <a:schemeClr val="tx1"/>
                </a:solidFill>
                <a:effectLst/>
                <a:latin typeface="+mn-lt"/>
                <a:ea typeface="+mn-ea"/>
                <a:cs typeface="+mn-cs"/>
              </a:rPr>
              <a:t>neuroprogenitor</a:t>
            </a:r>
            <a:r>
              <a:rPr lang="en-US" sz="1200" b="0" i="0" kern="1200" dirty="0">
                <a:solidFill>
                  <a:schemeClr val="tx1"/>
                </a:solidFill>
                <a:effectLst/>
                <a:latin typeface="+mn-lt"/>
                <a:ea typeface="+mn-ea"/>
                <a:cs typeface="+mn-cs"/>
              </a:rPr>
              <a:t> cells, so the overexpression of this gene can lead to several developmental deficits. [1,2,3]</a:t>
            </a:r>
          </a:p>
        </p:txBody>
      </p:sp>
      <p:sp>
        <p:nvSpPr>
          <p:cNvPr id="4" name="Slide Number Placeholder 3"/>
          <p:cNvSpPr>
            <a:spLocks noGrp="1"/>
          </p:cNvSpPr>
          <p:nvPr>
            <p:ph type="sldNum" sz="quarter" idx="5"/>
          </p:nvPr>
        </p:nvSpPr>
        <p:spPr/>
        <p:txBody>
          <a:bodyPr/>
          <a:lstStyle/>
          <a:p>
            <a:fld id="{DAED22D0-49E3-46B3-8488-23479FD78521}" type="slidenum">
              <a:rPr lang="en-US" smtClean="0"/>
              <a:t>10</a:t>
            </a:fld>
            <a:endParaRPr lang="en-US"/>
          </a:p>
        </p:txBody>
      </p:sp>
    </p:spTree>
    <p:extLst>
      <p:ext uri="{BB962C8B-B14F-4D97-AF65-F5344CB8AC3E}">
        <p14:creationId xmlns:p14="http://schemas.microsoft.com/office/powerpoint/2010/main" val="175007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D22D0-49E3-46B3-8488-23479FD78521}" type="slidenum">
              <a:rPr lang="en-US" smtClean="0"/>
              <a:t>12</a:t>
            </a:fld>
            <a:endParaRPr lang="en-US"/>
          </a:p>
        </p:txBody>
      </p:sp>
    </p:spTree>
    <p:extLst>
      <p:ext uri="{BB962C8B-B14F-4D97-AF65-F5344CB8AC3E}">
        <p14:creationId xmlns:p14="http://schemas.microsoft.com/office/powerpoint/2010/main" val="186752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2537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9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104831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0BDAF-F271-46CE-8149-2E5C1CA27B1B}"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4116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0BDAF-F271-46CE-8149-2E5C1CA27B1B}"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31423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0BDAF-F271-46CE-8149-2E5C1CA27B1B}"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415141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0BDAF-F271-46CE-8149-2E5C1CA27B1B}"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317408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0BDAF-F271-46CE-8149-2E5C1CA27B1B}"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106630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0BDAF-F271-46CE-8149-2E5C1CA27B1B}"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421353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0BDAF-F271-46CE-8149-2E5C1CA27B1B}"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24467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0BDAF-F271-46CE-8149-2E5C1CA27B1B}"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4F312-7200-40AB-BA61-863CDB64B6B6}" type="slidenum">
              <a:rPr lang="en-US" smtClean="0"/>
              <a:t>‹#›</a:t>
            </a:fld>
            <a:endParaRPr lang="en-US"/>
          </a:p>
        </p:txBody>
      </p:sp>
    </p:spTree>
    <p:extLst>
      <p:ext uri="{BB962C8B-B14F-4D97-AF65-F5344CB8AC3E}">
        <p14:creationId xmlns:p14="http://schemas.microsoft.com/office/powerpoint/2010/main" val="9316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0BDAF-F271-46CE-8149-2E5C1CA27B1B}" type="datetimeFigureOut">
              <a:rPr lang="en-US" smtClean="0"/>
              <a:t>4/9/2020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4F312-7200-40AB-BA61-863CDB64B6B6}" type="slidenum">
              <a:rPr lang="en-US" smtClean="0"/>
              <a:t>‹#›</a:t>
            </a:fld>
            <a:endParaRPr lang="en-US"/>
          </a:p>
        </p:txBody>
      </p:sp>
    </p:spTree>
    <p:extLst>
      <p:ext uri="{BB962C8B-B14F-4D97-AF65-F5344CB8AC3E}">
        <p14:creationId xmlns:p14="http://schemas.microsoft.com/office/powerpoint/2010/main" val="3839243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5125364/?report=classi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cbi.nlm.nih.gov/pmc/articles/PMC56816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145-8936-4EB8-8F07-8992A37FC4A4}"/>
              </a:ext>
            </a:extLst>
          </p:cNvPr>
          <p:cNvSpPr>
            <a:spLocks noGrp="1"/>
          </p:cNvSpPr>
          <p:nvPr>
            <p:ph type="ctrTitle"/>
          </p:nvPr>
        </p:nvSpPr>
        <p:spPr>
          <a:xfrm>
            <a:off x="472230" y="630936"/>
            <a:ext cx="4421293" cy="2702018"/>
          </a:xfrm>
          <a:noFill/>
        </p:spPr>
        <p:txBody>
          <a:bodyPr anchor="b">
            <a:normAutofit/>
          </a:bodyPr>
          <a:lstStyle/>
          <a:p>
            <a:pPr algn="l"/>
            <a:r>
              <a:rPr lang="en-US" sz="4200" dirty="0">
                <a:latin typeface="+mn-lt"/>
              </a:rPr>
              <a:t>Down Syndrome</a:t>
            </a:r>
          </a:p>
        </p:txBody>
      </p:sp>
      <p:sp>
        <p:nvSpPr>
          <p:cNvPr id="3" name="Subtitle 2">
            <a:extLst>
              <a:ext uri="{FF2B5EF4-FFF2-40B4-BE49-F238E27FC236}">
                <a16:creationId xmlns:a16="http://schemas.microsoft.com/office/drawing/2014/main" id="{396D7C7D-3B05-4C07-BA4E-8AD48B7656AD}"/>
              </a:ext>
            </a:extLst>
          </p:cNvPr>
          <p:cNvSpPr>
            <a:spLocks noGrp="1"/>
          </p:cNvSpPr>
          <p:nvPr>
            <p:ph type="subTitle" idx="1"/>
          </p:nvPr>
        </p:nvSpPr>
        <p:spPr>
          <a:xfrm>
            <a:off x="472230" y="3447101"/>
            <a:ext cx="4421294" cy="2682406"/>
          </a:xfrm>
          <a:noFill/>
        </p:spPr>
        <p:txBody>
          <a:bodyPr anchor="t">
            <a:normAutofit/>
          </a:bodyPr>
          <a:lstStyle/>
          <a:p>
            <a:pPr algn="l"/>
            <a:r>
              <a:rPr lang="en-US" dirty="0"/>
              <a:t>By: Teja Mallela</a:t>
            </a:r>
          </a:p>
        </p:txBody>
      </p:sp>
      <p:pic>
        <p:nvPicPr>
          <p:cNvPr id="4" name="Picture 3" descr="A hand holding a baby&#10;&#10;Description automatically generated">
            <a:extLst>
              <a:ext uri="{FF2B5EF4-FFF2-40B4-BE49-F238E27FC236}">
                <a16:creationId xmlns:a16="http://schemas.microsoft.com/office/drawing/2014/main" id="{3690DF76-338A-419F-9519-E5A4CACB4AF0}"/>
              </a:ext>
            </a:extLst>
          </p:cNvPr>
          <p:cNvPicPr>
            <a:picLocks noChangeAspect="1"/>
          </p:cNvPicPr>
          <p:nvPr/>
        </p:nvPicPr>
        <p:blipFill rotWithShape="1">
          <a:blip r:embed="rId2"/>
          <a:srcRect l="10583" r="6749"/>
          <a:stretch/>
        </p:blipFill>
        <p:spPr>
          <a:xfrm>
            <a:off x="5096979" y="969893"/>
            <a:ext cx="3513583" cy="4684777"/>
          </a:xfrm>
          <a:prstGeom prst="rect">
            <a:avLst/>
          </a:prstGeom>
        </p:spPr>
      </p:pic>
    </p:spTree>
    <p:extLst>
      <p:ext uri="{BB962C8B-B14F-4D97-AF65-F5344CB8AC3E}">
        <p14:creationId xmlns:p14="http://schemas.microsoft.com/office/powerpoint/2010/main" val="212747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5F3-4DBD-42B0-B6AD-F76E072C898F}"/>
              </a:ext>
            </a:extLst>
          </p:cNvPr>
          <p:cNvSpPr>
            <a:spLocks noGrp="1"/>
          </p:cNvSpPr>
          <p:nvPr>
            <p:ph type="title"/>
          </p:nvPr>
        </p:nvSpPr>
        <p:spPr>
          <a:xfrm>
            <a:off x="0" y="-43527"/>
            <a:ext cx="9144000" cy="1056782"/>
          </a:xfrm>
        </p:spPr>
        <p:txBody>
          <a:bodyPr>
            <a:normAutofit/>
          </a:bodyPr>
          <a:lstStyle/>
          <a:p>
            <a:pPr algn="ctr"/>
            <a:r>
              <a:rPr lang="en-US" sz="3600" b="1" dirty="0">
                <a:latin typeface="Arial" panose="020B0604020202020204" pitchFamily="34" charset="0"/>
                <a:cs typeface="Arial" panose="020B0604020202020204" pitchFamily="34" charset="0"/>
              </a:rPr>
              <a:t>DYRK1A inhibits neuronal differentiation</a:t>
            </a:r>
          </a:p>
        </p:txBody>
      </p:sp>
      <p:sp>
        <p:nvSpPr>
          <p:cNvPr id="3" name="Content Placeholder 2">
            <a:extLst>
              <a:ext uri="{FF2B5EF4-FFF2-40B4-BE49-F238E27FC236}">
                <a16:creationId xmlns:a16="http://schemas.microsoft.com/office/drawing/2014/main" id="{38A3E590-4A92-41AD-8A28-88149B7367D2}"/>
              </a:ext>
            </a:extLst>
          </p:cNvPr>
          <p:cNvSpPr>
            <a:spLocks noGrp="1"/>
          </p:cNvSpPr>
          <p:nvPr>
            <p:ph idx="1"/>
          </p:nvPr>
        </p:nvSpPr>
        <p:spPr>
          <a:xfrm>
            <a:off x="185350" y="1253331"/>
            <a:ext cx="8773297" cy="4351338"/>
          </a:xfrm>
        </p:spPr>
        <p:txBody>
          <a:bodyPr>
            <a:normAutofit/>
          </a:bodyPr>
          <a:lstStyle/>
          <a:p>
            <a:pPr marL="0" indent="0" algn="ctr">
              <a:buNone/>
            </a:pPr>
            <a:r>
              <a:rPr lang="en-US" dirty="0"/>
              <a:t>Encodes for </a:t>
            </a:r>
            <a:r>
              <a:rPr lang="en-US" dirty="0">
                <a:solidFill>
                  <a:srgbClr val="FF0000"/>
                </a:solidFill>
              </a:rPr>
              <a:t>a tyrosine-phosphorylating kinase </a:t>
            </a:r>
            <a:r>
              <a:rPr lang="en-US" dirty="0"/>
              <a:t>protein</a:t>
            </a:r>
          </a:p>
        </p:txBody>
      </p:sp>
      <p:pic>
        <p:nvPicPr>
          <p:cNvPr id="4" name="Picture 3">
            <a:extLst>
              <a:ext uri="{FF2B5EF4-FFF2-40B4-BE49-F238E27FC236}">
                <a16:creationId xmlns:a16="http://schemas.microsoft.com/office/drawing/2014/main" id="{C88E4774-8D0A-4C5E-805D-01F5AB8B46A7}"/>
              </a:ext>
            </a:extLst>
          </p:cNvPr>
          <p:cNvPicPr>
            <a:picLocks noChangeAspect="1"/>
          </p:cNvPicPr>
          <p:nvPr/>
        </p:nvPicPr>
        <p:blipFill>
          <a:blip r:embed="rId3"/>
          <a:stretch>
            <a:fillRect/>
          </a:stretch>
        </p:blipFill>
        <p:spPr>
          <a:xfrm>
            <a:off x="678335" y="1980898"/>
            <a:ext cx="7787329" cy="4504023"/>
          </a:xfrm>
          <a:prstGeom prst="rect">
            <a:avLst/>
          </a:prstGeom>
        </p:spPr>
      </p:pic>
    </p:spTree>
    <p:extLst>
      <p:ext uri="{BB962C8B-B14F-4D97-AF65-F5344CB8AC3E}">
        <p14:creationId xmlns:p14="http://schemas.microsoft.com/office/powerpoint/2010/main" val="133687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555E-7E03-4158-B124-29BCD9E6B5C2}"/>
              </a:ext>
            </a:extLst>
          </p:cNvPr>
          <p:cNvSpPr>
            <a:spLocks noGrp="1"/>
          </p:cNvSpPr>
          <p:nvPr>
            <p:ph type="title"/>
          </p:nvPr>
        </p:nvSpPr>
        <p:spPr/>
        <p:txBody>
          <a:bodyPr/>
          <a:lstStyle/>
          <a:p>
            <a:r>
              <a:rPr lang="en-US" dirty="0"/>
              <a:t>DYRK1A Gene Conservation</a:t>
            </a:r>
          </a:p>
        </p:txBody>
      </p:sp>
      <p:sp>
        <p:nvSpPr>
          <p:cNvPr id="4" name="Rounded Rectangle">
            <a:extLst>
              <a:ext uri="{FF2B5EF4-FFF2-40B4-BE49-F238E27FC236}">
                <a16:creationId xmlns:a16="http://schemas.microsoft.com/office/drawing/2014/main" id="{D71527DB-54CF-44C5-A1FF-1D5BA39175BD}"/>
              </a:ext>
            </a:extLst>
          </p:cNvPr>
          <p:cNvSpPr>
            <a:spLocks noGrp="1"/>
          </p:cNvSpPr>
          <p:nvPr>
            <p:ph idx="1"/>
          </p:nvPr>
        </p:nvSpPr>
        <p:spPr>
          <a:xfrm>
            <a:off x="1631092" y="1825625"/>
            <a:ext cx="6884258" cy="608656"/>
          </a:xfrm>
          <a:prstGeom prst="roundRect">
            <a:avLst>
              <a:gd name="adj" fmla="val 28302"/>
            </a:avLst>
          </a:prstGeom>
          <a:solidFill>
            <a:srgbClr val="A9A9A9"/>
          </a:solidFill>
          <a:ln w="12700">
            <a:miter lim="400000"/>
          </a:ln>
        </p:spPr>
        <p:txBody>
          <a:bodyPr lIns="50800" tIns="50800" rIns="50800" bIns="50800" anchor="ctr">
            <a:normAutofit fontScale="92500"/>
          </a:bodyPr>
          <a:lstStyle/>
          <a:p>
            <a:pPr marL="0" indent="0">
              <a:buNone/>
            </a:pPr>
            <a:r>
              <a:rPr lang="en-US" dirty="0"/>
              <a:t>	                                                              </a:t>
            </a:r>
            <a:r>
              <a:rPr lang="en-US" sz="2600" dirty="0">
                <a:solidFill>
                  <a:schemeClr val="bg1"/>
                </a:solidFill>
                <a:effectLst>
                  <a:outerShdw blurRad="38100" dist="38100" dir="2700000" algn="tl">
                    <a:srgbClr val="000000">
                      <a:alpha val="43137"/>
                    </a:srgbClr>
                  </a:outerShdw>
                </a:effectLst>
                <a:latin typeface="Gill Sans"/>
              </a:rPr>
              <a:t>754aa</a:t>
            </a:r>
            <a:endParaRPr lang="en-US" dirty="0">
              <a:solidFill>
                <a:schemeClr val="bg1"/>
              </a:solidFill>
              <a:effectLst>
                <a:outerShdw blurRad="38100" dist="38100" dir="2700000" algn="tl">
                  <a:srgbClr val="000000">
                    <a:alpha val="43137"/>
                  </a:srgbClr>
                </a:outerShdw>
              </a:effectLst>
              <a:latin typeface="Gill Sans"/>
            </a:endParaRPr>
          </a:p>
        </p:txBody>
      </p:sp>
      <p:sp>
        <p:nvSpPr>
          <p:cNvPr id="5" name="Rounded Rectangle">
            <a:extLst>
              <a:ext uri="{FF2B5EF4-FFF2-40B4-BE49-F238E27FC236}">
                <a16:creationId xmlns:a16="http://schemas.microsoft.com/office/drawing/2014/main" id="{585DF195-7F55-43D2-B8CC-359CA7F19E9C}"/>
              </a:ext>
            </a:extLst>
          </p:cNvPr>
          <p:cNvSpPr/>
          <p:nvPr/>
        </p:nvSpPr>
        <p:spPr>
          <a:xfrm>
            <a:off x="1631088" y="2917898"/>
            <a:ext cx="6884259" cy="608656"/>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dirty="0"/>
              <a:t>												</a:t>
            </a:r>
            <a:r>
              <a:rPr lang="en-US" sz="2400" dirty="0">
                <a:solidFill>
                  <a:schemeClr val="bg1"/>
                </a:solidFill>
              </a:rPr>
              <a:t>754aa</a:t>
            </a:r>
            <a:endParaRPr dirty="0">
              <a:solidFill>
                <a:schemeClr val="bg1"/>
              </a:solidFill>
            </a:endParaRPr>
          </a:p>
        </p:txBody>
      </p:sp>
      <p:sp>
        <p:nvSpPr>
          <p:cNvPr id="6" name="Rounded Rectangle">
            <a:extLst>
              <a:ext uri="{FF2B5EF4-FFF2-40B4-BE49-F238E27FC236}">
                <a16:creationId xmlns:a16="http://schemas.microsoft.com/office/drawing/2014/main" id="{3D54F29A-A5A6-42E4-8430-769F0158DD39}"/>
              </a:ext>
            </a:extLst>
          </p:cNvPr>
          <p:cNvSpPr/>
          <p:nvPr/>
        </p:nvSpPr>
        <p:spPr>
          <a:xfrm>
            <a:off x="1631087" y="4010171"/>
            <a:ext cx="6573799" cy="608656"/>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t>											      </a:t>
            </a:r>
            <a:r>
              <a:rPr lang="en-US" sz="2400" dirty="0">
                <a:solidFill>
                  <a:schemeClr val="bg1"/>
                </a:solidFill>
              </a:rPr>
              <a:t>733aa</a:t>
            </a:r>
            <a:endParaRPr sz="2400" dirty="0">
              <a:solidFill>
                <a:schemeClr val="bg1"/>
              </a:solidFill>
            </a:endParaRPr>
          </a:p>
        </p:txBody>
      </p:sp>
      <p:sp>
        <p:nvSpPr>
          <p:cNvPr id="7" name="Rounded Rectangle">
            <a:extLst>
              <a:ext uri="{FF2B5EF4-FFF2-40B4-BE49-F238E27FC236}">
                <a16:creationId xmlns:a16="http://schemas.microsoft.com/office/drawing/2014/main" id="{F9CFB446-E51A-4961-9445-17C3EE1190FE}"/>
              </a:ext>
            </a:extLst>
          </p:cNvPr>
          <p:cNvSpPr/>
          <p:nvPr/>
        </p:nvSpPr>
        <p:spPr>
          <a:xfrm>
            <a:off x="1631087" y="5065405"/>
            <a:ext cx="7068070" cy="576178"/>
          </a:xfrm>
          <a:prstGeom prst="roundRect">
            <a:avLst>
              <a:gd name="adj" fmla="val 28302"/>
            </a:avLst>
          </a:prstGeom>
          <a:solidFill>
            <a:srgbClr val="A9A9A9"/>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t>													</a:t>
            </a:r>
            <a:r>
              <a:rPr lang="en-US" sz="2400" dirty="0">
                <a:solidFill>
                  <a:schemeClr val="bg1"/>
                </a:solidFill>
              </a:rPr>
              <a:t>756aa</a:t>
            </a:r>
            <a:endParaRPr sz="2400" dirty="0">
              <a:solidFill>
                <a:schemeClr val="bg1"/>
              </a:solidFill>
            </a:endParaRPr>
          </a:p>
        </p:txBody>
      </p:sp>
      <p:sp>
        <p:nvSpPr>
          <p:cNvPr id="8" name="TextBox 7">
            <a:extLst>
              <a:ext uri="{FF2B5EF4-FFF2-40B4-BE49-F238E27FC236}">
                <a16:creationId xmlns:a16="http://schemas.microsoft.com/office/drawing/2014/main" id="{4ABFC311-2B50-45B4-A8C2-D3A21FB85FB6}"/>
              </a:ext>
            </a:extLst>
          </p:cNvPr>
          <p:cNvSpPr txBox="1"/>
          <p:nvPr/>
        </p:nvSpPr>
        <p:spPr>
          <a:xfrm>
            <a:off x="0" y="1850343"/>
            <a:ext cx="1519877" cy="3785652"/>
          </a:xfrm>
          <a:prstGeom prst="rect">
            <a:avLst/>
          </a:prstGeom>
          <a:noFill/>
        </p:spPr>
        <p:txBody>
          <a:bodyPr wrap="square" rtlCol="0">
            <a:spAutoFit/>
          </a:bodyPr>
          <a:lstStyle/>
          <a:p>
            <a:pPr algn="ctr"/>
            <a:r>
              <a:rPr lang="en-US" sz="2400" dirty="0"/>
              <a:t>Human</a:t>
            </a:r>
          </a:p>
          <a:p>
            <a:pPr algn="ctr"/>
            <a:endParaRPr lang="en-US" sz="2400" dirty="0"/>
          </a:p>
          <a:p>
            <a:pPr algn="ctr"/>
            <a:endParaRPr lang="en-US" sz="2400" dirty="0"/>
          </a:p>
          <a:p>
            <a:pPr algn="ctr"/>
            <a:r>
              <a:rPr lang="en-US" sz="2400" dirty="0"/>
              <a:t>Mouse</a:t>
            </a:r>
          </a:p>
          <a:p>
            <a:pPr algn="ctr"/>
            <a:endParaRPr lang="en-US" sz="2400" dirty="0"/>
          </a:p>
          <a:p>
            <a:pPr algn="ctr"/>
            <a:endParaRPr lang="en-US" sz="2400" dirty="0"/>
          </a:p>
          <a:p>
            <a:pPr algn="ctr"/>
            <a:r>
              <a:rPr lang="en-US" sz="2400" dirty="0"/>
              <a:t>Zebrafish</a:t>
            </a:r>
          </a:p>
          <a:p>
            <a:pPr algn="ctr"/>
            <a:endParaRPr lang="en-US" sz="2400" dirty="0"/>
          </a:p>
          <a:p>
            <a:pPr algn="ctr"/>
            <a:endParaRPr lang="en-US" sz="2400" dirty="0"/>
          </a:p>
          <a:p>
            <a:pPr algn="ctr"/>
            <a:r>
              <a:rPr lang="en-US" sz="2400" dirty="0"/>
              <a:t>Chicken</a:t>
            </a:r>
          </a:p>
        </p:txBody>
      </p:sp>
      <p:pic>
        <p:nvPicPr>
          <p:cNvPr id="9" name="Picture 8">
            <a:extLst>
              <a:ext uri="{FF2B5EF4-FFF2-40B4-BE49-F238E27FC236}">
                <a16:creationId xmlns:a16="http://schemas.microsoft.com/office/drawing/2014/main" id="{B8DD56BC-890A-461A-BDF1-680F34986A6B}"/>
              </a:ext>
            </a:extLst>
          </p:cNvPr>
          <p:cNvPicPr>
            <a:picLocks noChangeAspect="1"/>
          </p:cNvPicPr>
          <p:nvPr/>
        </p:nvPicPr>
        <p:blipFill>
          <a:blip r:embed="rId2"/>
          <a:stretch>
            <a:fillRect/>
          </a:stretch>
        </p:blipFill>
        <p:spPr>
          <a:xfrm>
            <a:off x="3018687" y="1794644"/>
            <a:ext cx="2054530" cy="670618"/>
          </a:xfrm>
          <a:prstGeom prst="rect">
            <a:avLst/>
          </a:prstGeom>
        </p:spPr>
      </p:pic>
      <p:sp>
        <p:nvSpPr>
          <p:cNvPr id="10" name="Rounded Rectangle">
            <a:extLst>
              <a:ext uri="{FF2B5EF4-FFF2-40B4-BE49-F238E27FC236}">
                <a16:creationId xmlns:a16="http://schemas.microsoft.com/office/drawing/2014/main" id="{DDAE5DB4-691A-4642-977E-8D5D59DA2138}"/>
              </a:ext>
            </a:extLst>
          </p:cNvPr>
          <p:cNvSpPr/>
          <p:nvPr/>
        </p:nvSpPr>
        <p:spPr>
          <a:xfrm>
            <a:off x="3028470" y="2871972"/>
            <a:ext cx="2057401"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Rounded Rectangle">
            <a:extLst>
              <a:ext uri="{FF2B5EF4-FFF2-40B4-BE49-F238E27FC236}">
                <a16:creationId xmlns:a16="http://schemas.microsoft.com/office/drawing/2014/main" id="{A07F66AE-1EA9-4667-83FA-D82DCCE4245B}"/>
              </a:ext>
            </a:extLst>
          </p:cNvPr>
          <p:cNvSpPr/>
          <p:nvPr/>
        </p:nvSpPr>
        <p:spPr>
          <a:xfrm>
            <a:off x="3028470" y="5016943"/>
            <a:ext cx="2057401"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Rounded Rectangle">
            <a:extLst>
              <a:ext uri="{FF2B5EF4-FFF2-40B4-BE49-F238E27FC236}">
                <a16:creationId xmlns:a16="http://schemas.microsoft.com/office/drawing/2014/main" id="{B38E1E82-7226-4449-96C8-F55133CD514A}"/>
              </a:ext>
            </a:extLst>
          </p:cNvPr>
          <p:cNvSpPr/>
          <p:nvPr/>
        </p:nvSpPr>
        <p:spPr>
          <a:xfrm>
            <a:off x="2842055" y="3982764"/>
            <a:ext cx="2231162" cy="673101"/>
          </a:xfrm>
          <a:prstGeom prst="roundRect">
            <a:avLst>
              <a:gd name="adj" fmla="val 28302"/>
            </a:avLst>
          </a:prstGeom>
          <a:solidFill>
            <a:srgbClr val="0096FF"/>
          </a:solidFill>
          <a:ln w="12700">
            <a:miter lim="400000"/>
          </a:ln>
        </p:spPr>
        <p:txBody>
          <a:bodyPr lIns="50800" tIns="50800" rIns="50800" bIns="50800" anchor="ctr"/>
          <a:lstStyle/>
          <a:p>
            <a:pPr>
              <a:defRPr sz="3000" b="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TextBox 12">
            <a:extLst>
              <a:ext uri="{FF2B5EF4-FFF2-40B4-BE49-F238E27FC236}">
                <a16:creationId xmlns:a16="http://schemas.microsoft.com/office/drawing/2014/main" id="{DD77D606-EB7A-44BD-9EFE-7CAFD4275233}"/>
              </a:ext>
            </a:extLst>
          </p:cNvPr>
          <p:cNvSpPr txBox="1"/>
          <p:nvPr/>
        </p:nvSpPr>
        <p:spPr>
          <a:xfrm>
            <a:off x="3150964" y="1794644"/>
            <a:ext cx="1791739"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P Kinase</a:t>
            </a:r>
          </a:p>
        </p:txBody>
      </p:sp>
    </p:spTree>
    <p:extLst>
      <p:ext uri="{BB962C8B-B14F-4D97-AF65-F5344CB8AC3E}">
        <p14:creationId xmlns:p14="http://schemas.microsoft.com/office/powerpoint/2010/main" val="90261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6E85-020E-4F56-9401-5B1E3BAD715E}"/>
              </a:ext>
            </a:extLst>
          </p:cNvPr>
          <p:cNvSpPr>
            <a:spLocks noGrp="1"/>
          </p:cNvSpPr>
          <p:nvPr>
            <p:ph type="title"/>
          </p:nvPr>
        </p:nvSpPr>
        <p:spPr/>
        <p:txBody>
          <a:bodyPr/>
          <a:lstStyle/>
          <a:p>
            <a:r>
              <a:rPr lang="en-US" dirty="0"/>
              <a:t>DYRK1A Phylogeny</a:t>
            </a:r>
          </a:p>
        </p:txBody>
      </p:sp>
      <p:pic>
        <p:nvPicPr>
          <p:cNvPr id="4" name="Content Placeholder 3">
            <a:extLst>
              <a:ext uri="{FF2B5EF4-FFF2-40B4-BE49-F238E27FC236}">
                <a16:creationId xmlns:a16="http://schemas.microsoft.com/office/drawing/2014/main" id="{6E24AAE6-FED3-4B33-B396-FCEFC13FD9BD}"/>
              </a:ext>
            </a:extLst>
          </p:cNvPr>
          <p:cNvPicPr>
            <a:picLocks noGrp="1" noChangeAspect="1"/>
          </p:cNvPicPr>
          <p:nvPr>
            <p:ph idx="1"/>
          </p:nvPr>
        </p:nvPicPr>
        <p:blipFill>
          <a:blip r:embed="rId3"/>
          <a:stretch>
            <a:fillRect/>
          </a:stretch>
        </p:blipFill>
        <p:spPr>
          <a:xfrm>
            <a:off x="628650" y="1969754"/>
            <a:ext cx="7886700" cy="4063079"/>
          </a:xfrm>
          <a:prstGeom prst="rect">
            <a:avLst/>
          </a:prstGeom>
        </p:spPr>
      </p:pic>
    </p:spTree>
    <p:extLst>
      <p:ext uri="{BB962C8B-B14F-4D97-AF65-F5344CB8AC3E}">
        <p14:creationId xmlns:p14="http://schemas.microsoft.com/office/powerpoint/2010/main" val="212916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0E0B-4745-4796-8AB7-B9C84F4AF297}"/>
              </a:ext>
            </a:extLst>
          </p:cNvPr>
          <p:cNvSpPr>
            <a:spLocks noGrp="1"/>
          </p:cNvSpPr>
          <p:nvPr>
            <p:ph type="title"/>
          </p:nvPr>
        </p:nvSpPr>
        <p:spPr/>
        <p:txBody>
          <a:bodyPr/>
          <a:lstStyle/>
          <a:p>
            <a:r>
              <a:rPr lang="en-US" dirty="0"/>
              <a:t>DYRK1A Protein Interactions</a:t>
            </a:r>
          </a:p>
        </p:txBody>
      </p:sp>
      <p:pic>
        <p:nvPicPr>
          <p:cNvPr id="4" name="Content Placeholder 3">
            <a:extLst>
              <a:ext uri="{FF2B5EF4-FFF2-40B4-BE49-F238E27FC236}">
                <a16:creationId xmlns:a16="http://schemas.microsoft.com/office/drawing/2014/main" id="{66E1BBC3-EE1F-45C1-960D-9F2A16EC6604}"/>
              </a:ext>
            </a:extLst>
          </p:cNvPr>
          <p:cNvPicPr>
            <a:picLocks noGrp="1" noChangeAspect="1"/>
          </p:cNvPicPr>
          <p:nvPr>
            <p:ph idx="1"/>
          </p:nvPr>
        </p:nvPicPr>
        <p:blipFill>
          <a:blip r:embed="rId3"/>
          <a:stretch>
            <a:fillRect/>
          </a:stretch>
        </p:blipFill>
        <p:spPr>
          <a:xfrm>
            <a:off x="2378265" y="1825625"/>
            <a:ext cx="4387470" cy="4351338"/>
          </a:xfrm>
          <a:prstGeom prst="rect">
            <a:avLst/>
          </a:prstGeom>
        </p:spPr>
      </p:pic>
      <p:sp>
        <p:nvSpPr>
          <p:cNvPr id="5" name="TextBox 4">
            <a:extLst>
              <a:ext uri="{FF2B5EF4-FFF2-40B4-BE49-F238E27FC236}">
                <a16:creationId xmlns:a16="http://schemas.microsoft.com/office/drawing/2014/main" id="{659CBC59-CBC6-4914-ABD0-4DB4A3B9B586}"/>
              </a:ext>
            </a:extLst>
          </p:cNvPr>
          <p:cNvSpPr txBox="1"/>
          <p:nvPr/>
        </p:nvSpPr>
        <p:spPr>
          <a:xfrm>
            <a:off x="3101546" y="5115698"/>
            <a:ext cx="889686" cy="338554"/>
          </a:xfrm>
          <a:prstGeom prst="rect">
            <a:avLst/>
          </a:prstGeom>
          <a:noFill/>
          <a:ln w="38100">
            <a:solidFill>
              <a:srgbClr val="FF0000"/>
            </a:solidFill>
          </a:ln>
        </p:spPr>
        <p:txBody>
          <a:bodyPr wrap="square" rtlCol="0">
            <a:spAutoFit/>
          </a:bodyPr>
          <a:lstStyle/>
          <a:p>
            <a:endParaRPr lang="en-US" sz="1600" dirty="0"/>
          </a:p>
        </p:txBody>
      </p:sp>
      <p:cxnSp>
        <p:nvCxnSpPr>
          <p:cNvPr id="7" name="Straight Arrow Connector 6">
            <a:extLst>
              <a:ext uri="{FF2B5EF4-FFF2-40B4-BE49-F238E27FC236}">
                <a16:creationId xmlns:a16="http://schemas.microsoft.com/office/drawing/2014/main" id="{674302C8-DB75-434B-9797-E9BA2638A809}"/>
              </a:ext>
            </a:extLst>
          </p:cNvPr>
          <p:cNvCxnSpPr/>
          <p:nvPr/>
        </p:nvCxnSpPr>
        <p:spPr>
          <a:xfrm>
            <a:off x="1396313" y="4127158"/>
            <a:ext cx="1594021" cy="988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4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0E0B-4745-4796-8AB7-B9C84F4AF297}"/>
              </a:ext>
            </a:extLst>
          </p:cNvPr>
          <p:cNvSpPr>
            <a:spLocks noGrp="1"/>
          </p:cNvSpPr>
          <p:nvPr>
            <p:ph type="title"/>
          </p:nvPr>
        </p:nvSpPr>
        <p:spPr>
          <a:xfrm>
            <a:off x="628650" y="18255"/>
            <a:ext cx="7886700" cy="1325563"/>
          </a:xfrm>
        </p:spPr>
        <p:txBody>
          <a:bodyPr/>
          <a:lstStyle/>
          <a:p>
            <a:r>
              <a:rPr lang="en-US" b="1" dirty="0">
                <a:latin typeface="Arial" panose="020B0604020202020204" pitchFamily="34" charset="0"/>
                <a:cs typeface="Arial" panose="020B0604020202020204" pitchFamily="34" charset="0"/>
              </a:rPr>
              <a:t>DYRK1A Protein Interactions</a:t>
            </a:r>
          </a:p>
        </p:txBody>
      </p:sp>
      <p:pic>
        <p:nvPicPr>
          <p:cNvPr id="4" name="Content Placeholder 3">
            <a:extLst>
              <a:ext uri="{FF2B5EF4-FFF2-40B4-BE49-F238E27FC236}">
                <a16:creationId xmlns:a16="http://schemas.microsoft.com/office/drawing/2014/main" id="{66E1BBC3-EE1F-45C1-960D-9F2A16EC6604}"/>
              </a:ext>
            </a:extLst>
          </p:cNvPr>
          <p:cNvPicPr>
            <a:picLocks noGrp="1" noChangeAspect="1"/>
          </p:cNvPicPr>
          <p:nvPr>
            <p:ph idx="1"/>
          </p:nvPr>
        </p:nvPicPr>
        <p:blipFill>
          <a:blip r:embed="rId3"/>
          <a:stretch>
            <a:fillRect/>
          </a:stretch>
        </p:blipFill>
        <p:spPr>
          <a:xfrm>
            <a:off x="1837862" y="1343818"/>
            <a:ext cx="5468276" cy="5423243"/>
          </a:xfrm>
          <a:prstGeom prst="rect">
            <a:avLst/>
          </a:prstGeom>
        </p:spPr>
      </p:pic>
      <p:sp>
        <p:nvSpPr>
          <p:cNvPr id="5" name="TextBox 4">
            <a:extLst>
              <a:ext uri="{FF2B5EF4-FFF2-40B4-BE49-F238E27FC236}">
                <a16:creationId xmlns:a16="http://schemas.microsoft.com/office/drawing/2014/main" id="{659CBC59-CBC6-4914-ABD0-4DB4A3B9B586}"/>
              </a:ext>
            </a:extLst>
          </p:cNvPr>
          <p:cNvSpPr txBox="1"/>
          <p:nvPr/>
        </p:nvSpPr>
        <p:spPr>
          <a:xfrm>
            <a:off x="2706130" y="5422396"/>
            <a:ext cx="1124464" cy="518983"/>
          </a:xfrm>
          <a:prstGeom prst="rect">
            <a:avLst/>
          </a:prstGeom>
          <a:noFill/>
          <a:ln w="57150">
            <a:solidFill>
              <a:srgbClr val="FF0000"/>
            </a:solidFill>
          </a:ln>
        </p:spPr>
        <p:txBody>
          <a:bodyPr wrap="square" rtlCol="0">
            <a:spAutoFit/>
          </a:bodyPr>
          <a:lstStyle/>
          <a:p>
            <a:endParaRPr lang="en-US" sz="1600" dirty="0"/>
          </a:p>
        </p:txBody>
      </p:sp>
      <p:cxnSp>
        <p:nvCxnSpPr>
          <p:cNvPr id="7" name="Straight Arrow Connector 6">
            <a:extLst>
              <a:ext uri="{FF2B5EF4-FFF2-40B4-BE49-F238E27FC236}">
                <a16:creationId xmlns:a16="http://schemas.microsoft.com/office/drawing/2014/main" id="{674302C8-DB75-434B-9797-E9BA2638A809}"/>
              </a:ext>
            </a:extLst>
          </p:cNvPr>
          <p:cNvCxnSpPr/>
          <p:nvPr/>
        </p:nvCxnSpPr>
        <p:spPr>
          <a:xfrm>
            <a:off x="1040851" y="4433856"/>
            <a:ext cx="1594021" cy="988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0A30CDD5-B8FF-4300-AF0B-77A24BE1E602}"/>
              </a:ext>
            </a:extLst>
          </p:cNvPr>
          <p:cNvSpPr/>
          <p:nvPr/>
        </p:nvSpPr>
        <p:spPr>
          <a:xfrm>
            <a:off x="6937855" y="6240163"/>
            <a:ext cx="593124" cy="333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D587C6-851E-46A9-B1BA-67631521EFB6}"/>
              </a:ext>
            </a:extLst>
          </p:cNvPr>
          <p:cNvSpPr txBox="1"/>
          <p:nvPr/>
        </p:nvSpPr>
        <p:spPr>
          <a:xfrm>
            <a:off x="7530979" y="5639998"/>
            <a:ext cx="1553192" cy="1200329"/>
          </a:xfrm>
          <a:prstGeom prst="rect">
            <a:avLst/>
          </a:prstGeom>
          <a:noFill/>
        </p:spPr>
        <p:txBody>
          <a:bodyPr wrap="square" rtlCol="0">
            <a:spAutoFit/>
          </a:bodyPr>
          <a:lstStyle/>
          <a:p>
            <a:pPr algn="ctr"/>
            <a:r>
              <a:rPr lang="en-US" sz="2400" b="1" dirty="0">
                <a:solidFill>
                  <a:srgbClr val="00B050"/>
                </a:solidFill>
              </a:rPr>
              <a:t>Neuro-generative Processes</a:t>
            </a:r>
          </a:p>
        </p:txBody>
      </p:sp>
    </p:spTree>
    <p:extLst>
      <p:ext uri="{BB962C8B-B14F-4D97-AF65-F5344CB8AC3E}">
        <p14:creationId xmlns:p14="http://schemas.microsoft.com/office/powerpoint/2010/main" val="11977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53CF-D3D0-4429-9311-2CC7C1156465}"/>
              </a:ext>
            </a:extLst>
          </p:cNvPr>
          <p:cNvSpPr>
            <a:spLocks noGrp="1"/>
          </p:cNvSpPr>
          <p:nvPr>
            <p:ph type="title"/>
          </p:nvPr>
        </p:nvSpPr>
        <p:spPr/>
        <p:txBody>
          <a:bodyPr/>
          <a:lstStyle/>
          <a:p>
            <a:r>
              <a:rPr lang="en-US" dirty="0"/>
              <a:t>Knowledge Gap</a:t>
            </a:r>
          </a:p>
        </p:txBody>
      </p:sp>
      <p:sp>
        <p:nvSpPr>
          <p:cNvPr id="3" name="Content Placeholder 2">
            <a:extLst>
              <a:ext uri="{FF2B5EF4-FFF2-40B4-BE49-F238E27FC236}">
                <a16:creationId xmlns:a16="http://schemas.microsoft.com/office/drawing/2014/main" id="{86F98F79-B058-4E04-9D6B-D340E1E4993F}"/>
              </a:ext>
            </a:extLst>
          </p:cNvPr>
          <p:cNvSpPr>
            <a:spLocks noGrp="1"/>
          </p:cNvSpPr>
          <p:nvPr>
            <p:ph idx="1"/>
          </p:nvPr>
        </p:nvSpPr>
        <p:spPr/>
        <p:txBody>
          <a:bodyPr>
            <a:normAutofit/>
          </a:bodyPr>
          <a:lstStyle/>
          <a:p>
            <a:pPr marL="0" indent="0">
              <a:buNone/>
            </a:pPr>
            <a:r>
              <a:rPr lang="en-US" dirty="0"/>
              <a:t>DYRK1A protein regulates several neurogenerative processes</a:t>
            </a:r>
          </a:p>
          <a:p>
            <a:pPr marL="0" indent="0">
              <a:buNone/>
            </a:pPr>
            <a:endParaRPr lang="en-US" dirty="0"/>
          </a:p>
          <a:p>
            <a:pPr marL="0" indent="0">
              <a:buNone/>
            </a:pPr>
            <a:r>
              <a:rPr lang="en-US" dirty="0"/>
              <a:t>How exactly does </a:t>
            </a:r>
            <a:r>
              <a:rPr lang="en-US" i="1" dirty="0">
                <a:solidFill>
                  <a:srgbClr val="00B050"/>
                </a:solidFill>
              </a:rPr>
              <a:t>upregulation</a:t>
            </a:r>
            <a:r>
              <a:rPr lang="en-US" i="1" dirty="0"/>
              <a:t> </a:t>
            </a:r>
            <a:r>
              <a:rPr lang="en-US" dirty="0"/>
              <a:t>of DYRK1A cause </a:t>
            </a:r>
            <a:r>
              <a:rPr lang="en-US" dirty="0">
                <a:solidFill>
                  <a:srgbClr val="FF0000"/>
                </a:solidFill>
              </a:rPr>
              <a:t>premature neuronal differentiation</a:t>
            </a:r>
            <a:r>
              <a:rPr lang="en-US" dirty="0"/>
              <a:t>?</a:t>
            </a:r>
          </a:p>
          <a:p>
            <a:pPr marL="0" indent="0">
              <a:buNone/>
            </a:pPr>
            <a:endParaRPr lang="en-US" dirty="0"/>
          </a:p>
          <a:p>
            <a:pPr marL="0" indent="0">
              <a:buNone/>
            </a:pPr>
            <a:r>
              <a:rPr lang="en-US" dirty="0"/>
              <a:t>The mechanism is not fully understood.</a:t>
            </a:r>
          </a:p>
        </p:txBody>
      </p:sp>
    </p:spTree>
    <p:extLst>
      <p:ext uri="{BB962C8B-B14F-4D97-AF65-F5344CB8AC3E}">
        <p14:creationId xmlns:p14="http://schemas.microsoft.com/office/powerpoint/2010/main" val="219684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F6E1-EE97-4D3B-A915-A54A7C90C9AD}"/>
              </a:ext>
            </a:extLst>
          </p:cNvPr>
          <p:cNvSpPr>
            <a:spLocks noGrp="1"/>
          </p:cNvSpPr>
          <p:nvPr>
            <p:ph type="title"/>
          </p:nvPr>
        </p:nvSpPr>
        <p:spPr/>
        <p:txBody>
          <a:bodyPr/>
          <a:lstStyle/>
          <a:p>
            <a:r>
              <a:rPr lang="en-US" dirty="0"/>
              <a:t>Model Organism</a:t>
            </a:r>
          </a:p>
        </p:txBody>
      </p:sp>
      <p:pic>
        <p:nvPicPr>
          <p:cNvPr id="4" name="Content Placeholder 3">
            <a:extLst>
              <a:ext uri="{FF2B5EF4-FFF2-40B4-BE49-F238E27FC236}">
                <a16:creationId xmlns:a16="http://schemas.microsoft.com/office/drawing/2014/main" id="{2BCC0D2D-5101-4E97-A078-EDC80157FDB5}"/>
              </a:ext>
            </a:extLst>
          </p:cNvPr>
          <p:cNvPicPr>
            <a:picLocks noGrp="1" noChangeAspect="1"/>
          </p:cNvPicPr>
          <p:nvPr>
            <p:ph idx="1"/>
          </p:nvPr>
        </p:nvPicPr>
        <p:blipFill>
          <a:blip r:embed="rId3"/>
          <a:stretch>
            <a:fillRect/>
          </a:stretch>
        </p:blipFill>
        <p:spPr>
          <a:xfrm>
            <a:off x="704144" y="2141536"/>
            <a:ext cx="7735712" cy="4351338"/>
          </a:xfrm>
          <a:prstGeom prst="rect">
            <a:avLst/>
          </a:prstGeom>
        </p:spPr>
      </p:pic>
    </p:spTree>
    <p:extLst>
      <p:ext uri="{BB962C8B-B14F-4D97-AF65-F5344CB8AC3E}">
        <p14:creationId xmlns:p14="http://schemas.microsoft.com/office/powerpoint/2010/main" val="72182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2A1F-DC02-4F43-8615-644769613240}"/>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E7E5ACC4-AD9F-4B57-933E-557FDB0ED5CD}"/>
              </a:ext>
            </a:extLst>
          </p:cNvPr>
          <p:cNvSpPr>
            <a:spLocks noGrp="1"/>
          </p:cNvSpPr>
          <p:nvPr>
            <p:ph idx="1"/>
          </p:nvPr>
        </p:nvSpPr>
        <p:spPr/>
        <p:txBody>
          <a:bodyPr/>
          <a:lstStyle/>
          <a:p>
            <a:pPr marL="0" indent="0">
              <a:buNone/>
            </a:pPr>
            <a:r>
              <a:rPr lang="en-US" dirty="0"/>
              <a:t>Overexpression is not corrected in trisomy 21.</a:t>
            </a:r>
          </a:p>
          <a:p>
            <a:pPr marL="0" indent="0">
              <a:buNone/>
            </a:pPr>
            <a:endParaRPr lang="en-US" dirty="0"/>
          </a:p>
          <a:p>
            <a:pPr marL="0" indent="0">
              <a:buNone/>
            </a:pPr>
            <a:endParaRPr lang="en-US" dirty="0"/>
          </a:p>
          <a:p>
            <a:pPr marL="0" indent="0">
              <a:buNone/>
            </a:pPr>
            <a:r>
              <a:rPr lang="en-US" dirty="0"/>
              <a:t>DYRK1A’s upregulated kinase activity accelerates cell division in NPCs, causing neurons to divide prematurely.</a:t>
            </a:r>
          </a:p>
          <a:p>
            <a:pPr marL="0" indent="0">
              <a:buNone/>
            </a:pPr>
            <a:endParaRPr lang="en-US" dirty="0"/>
          </a:p>
        </p:txBody>
      </p:sp>
    </p:spTree>
    <p:extLst>
      <p:ext uri="{BB962C8B-B14F-4D97-AF65-F5344CB8AC3E}">
        <p14:creationId xmlns:p14="http://schemas.microsoft.com/office/powerpoint/2010/main" val="345481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C1EF-3DF9-410D-BAAC-580DFF106219}"/>
              </a:ext>
            </a:extLst>
          </p:cNvPr>
          <p:cNvSpPr>
            <a:spLocks noGrp="1"/>
          </p:cNvSpPr>
          <p:nvPr>
            <p:ph type="title"/>
          </p:nvPr>
        </p:nvSpPr>
        <p:spPr/>
        <p:txBody>
          <a:bodyPr>
            <a:normAutofit fontScale="90000"/>
          </a:bodyPr>
          <a:lstStyle/>
          <a:p>
            <a:r>
              <a:rPr lang="en-US" b="1" dirty="0"/>
              <a:t>Aim 1: </a:t>
            </a:r>
            <a:r>
              <a:rPr lang="en-US" dirty="0"/>
              <a:t>Identify sequences on DYRK1A that are critical for its role in neuronal differentiation</a:t>
            </a:r>
          </a:p>
        </p:txBody>
      </p:sp>
      <p:sp>
        <p:nvSpPr>
          <p:cNvPr id="3" name="Content Placeholder 2">
            <a:extLst>
              <a:ext uri="{FF2B5EF4-FFF2-40B4-BE49-F238E27FC236}">
                <a16:creationId xmlns:a16="http://schemas.microsoft.com/office/drawing/2014/main" id="{CD6DFCE7-24E9-4D32-857E-B23776B7822D}"/>
              </a:ext>
            </a:extLst>
          </p:cNvPr>
          <p:cNvSpPr>
            <a:spLocks noGrp="1"/>
          </p:cNvSpPr>
          <p:nvPr>
            <p:ph idx="1"/>
          </p:nvPr>
        </p:nvSpPr>
        <p:spPr>
          <a:xfrm>
            <a:off x="628650" y="2273643"/>
            <a:ext cx="7886700" cy="3903320"/>
          </a:xfrm>
        </p:spPr>
        <p:txBody>
          <a:bodyPr>
            <a:normAutofit lnSpcReduction="10000"/>
          </a:bodyPr>
          <a:lstStyle/>
          <a:p>
            <a:pPr marL="0" indent="0">
              <a:buNone/>
            </a:pPr>
            <a:r>
              <a:rPr lang="en-US" b="1" dirty="0"/>
              <a:t>Approach: </a:t>
            </a:r>
            <a:r>
              <a:rPr lang="en-US" dirty="0"/>
              <a:t>Conduct a protein BLAST to determine homologs of DYRK1A. Align the homologs using </a:t>
            </a:r>
            <a:r>
              <a:rPr lang="en-US" dirty="0" err="1"/>
              <a:t>ClustalOMEGA</a:t>
            </a:r>
            <a:r>
              <a:rPr lang="en-US" dirty="0"/>
              <a:t>. Use CRISPR/Cas9 to remove highly conserved regions of DYRK1A. Then, observe the amount of premature NPCs in mice models with and without these conserved regions.</a:t>
            </a:r>
            <a:endParaRPr lang="en-US" b="1" dirty="0"/>
          </a:p>
          <a:p>
            <a:pPr marL="0" indent="0">
              <a:buNone/>
            </a:pPr>
            <a:endParaRPr lang="en-US" b="1" dirty="0"/>
          </a:p>
          <a:p>
            <a:pPr marL="0" indent="0">
              <a:buNone/>
            </a:pPr>
            <a:r>
              <a:rPr lang="en-US" b="1" dirty="0"/>
              <a:t>Hypothesis: </a:t>
            </a:r>
            <a:r>
              <a:rPr lang="en-US" dirty="0"/>
              <a:t>Specific regions of DYRK1A are linked to cell cycle regulation, the upregulation of these regions cause premature cell division.</a:t>
            </a:r>
            <a:endParaRPr lang="en-US" b="1" dirty="0"/>
          </a:p>
        </p:txBody>
      </p:sp>
    </p:spTree>
    <p:extLst>
      <p:ext uri="{BB962C8B-B14F-4D97-AF65-F5344CB8AC3E}">
        <p14:creationId xmlns:p14="http://schemas.microsoft.com/office/powerpoint/2010/main" val="309179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DD05-C070-4724-BA06-7429720343A8}"/>
              </a:ext>
            </a:extLst>
          </p:cNvPr>
          <p:cNvSpPr>
            <a:spLocks noGrp="1"/>
          </p:cNvSpPr>
          <p:nvPr>
            <p:ph type="title"/>
          </p:nvPr>
        </p:nvSpPr>
        <p:spPr/>
        <p:txBody>
          <a:bodyPr>
            <a:normAutofit fontScale="90000"/>
          </a:bodyPr>
          <a:lstStyle/>
          <a:p>
            <a:r>
              <a:rPr lang="en-US" b="1" dirty="0"/>
              <a:t>Aim 2: </a:t>
            </a:r>
            <a:r>
              <a:rPr lang="en-US" dirty="0"/>
              <a:t>Identify proteins that are differently-expressed in the presence and absence of DYRK1A</a:t>
            </a:r>
            <a:endParaRPr lang="en-US" b="1" dirty="0"/>
          </a:p>
        </p:txBody>
      </p:sp>
      <p:sp>
        <p:nvSpPr>
          <p:cNvPr id="3" name="Content Placeholder 2">
            <a:extLst>
              <a:ext uri="{FF2B5EF4-FFF2-40B4-BE49-F238E27FC236}">
                <a16:creationId xmlns:a16="http://schemas.microsoft.com/office/drawing/2014/main" id="{497D51EB-EDA1-46BA-BC83-4EC20BCA3090}"/>
              </a:ext>
            </a:extLst>
          </p:cNvPr>
          <p:cNvSpPr>
            <a:spLocks noGrp="1"/>
          </p:cNvSpPr>
          <p:nvPr>
            <p:ph idx="1"/>
          </p:nvPr>
        </p:nvSpPr>
        <p:spPr>
          <a:xfrm>
            <a:off x="628650" y="2483707"/>
            <a:ext cx="7886700" cy="3693255"/>
          </a:xfrm>
        </p:spPr>
        <p:txBody>
          <a:bodyPr/>
          <a:lstStyle/>
          <a:p>
            <a:pPr marL="0" indent="0">
              <a:buNone/>
            </a:pPr>
            <a:r>
              <a:rPr lang="en-US" b="1" dirty="0"/>
              <a:t>Approach: </a:t>
            </a:r>
            <a:r>
              <a:rPr lang="en-US" dirty="0"/>
              <a:t>RNA-sequencing will be utilized to see which genes are differently-expressed when DYRK1A is present and when absent. </a:t>
            </a:r>
            <a:endParaRPr lang="en-US" b="1" dirty="0"/>
          </a:p>
          <a:p>
            <a:pPr marL="0" indent="0">
              <a:buNone/>
            </a:pPr>
            <a:endParaRPr lang="en-US" b="1" dirty="0"/>
          </a:p>
          <a:p>
            <a:pPr marL="0" indent="0">
              <a:buNone/>
            </a:pPr>
            <a:r>
              <a:rPr lang="en-US" b="1" dirty="0"/>
              <a:t>Hypothesis: </a:t>
            </a:r>
            <a:r>
              <a:rPr lang="en-US" dirty="0"/>
              <a:t>Upregulated DYRK1A may cause upregulated function of certain genes. These genes may play a role in cell division or proliferation.</a:t>
            </a:r>
            <a:endParaRPr lang="en-US" b="1" dirty="0"/>
          </a:p>
        </p:txBody>
      </p:sp>
    </p:spTree>
    <p:extLst>
      <p:ext uri="{BB962C8B-B14F-4D97-AF65-F5344CB8AC3E}">
        <p14:creationId xmlns:p14="http://schemas.microsoft.com/office/powerpoint/2010/main" val="335544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145-8936-4EB8-8F07-8992A37FC4A4}"/>
              </a:ext>
            </a:extLst>
          </p:cNvPr>
          <p:cNvSpPr>
            <a:spLocks noGrp="1"/>
          </p:cNvSpPr>
          <p:nvPr>
            <p:ph type="ctrTitle"/>
          </p:nvPr>
        </p:nvSpPr>
        <p:spPr>
          <a:xfrm>
            <a:off x="330128" y="2848521"/>
            <a:ext cx="4421293" cy="927520"/>
          </a:xfrm>
          <a:noFill/>
        </p:spPr>
        <p:txBody>
          <a:bodyPr anchor="b">
            <a:normAutofit fontScale="90000"/>
          </a:bodyPr>
          <a:lstStyle/>
          <a:p>
            <a:br>
              <a:rPr lang="en-US" sz="4200"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Down Syndrome: </a:t>
            </a:r>
            <a:br>
              <a:rPr lang="en-US" sz="42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 extra little chromosome</a:t>
            </a:r>
            <a:endParaRPr lang="en-US" sz="4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96D7C7D-3B05-4C07-BA4E-8AD48B7656AD}"/>
              </a:ext>
            </a:extLst>
          </p:cNvPr>
          <p:cNvSpPr>
            <a:spLocks noGrp="1"/>
          </p:cNvSpPr>
          <p:nvPr>
            <p:ph type="subTitle" idx="1"/>
          </p:nvPr>
        </p:nvSpPr>
        <p:spPr>
          <a:xfrm>
            <a:off x="330128" y="4475967"/>
            <a:ext cx="4421294" cy="593558"/>
          </a:xfrm>
          <a:noFill/>
        </p:spPr>
        <p:txBody>
          <a:bodyPr anchor="t">
            <a:normAutofit/>
          </a:bodyPr>
          <a:lstStyle/>
          <a:p>
            <a:r>
              <a:rPr lang="en-US" dirty="0">
                <a:latin typeface="Arial" panose="020B0604020202020204" pitchFamily="34" charset="0"/>
                <a:cs typeface="Arial" panose="020B0604020202020204" pitchFamily="34" charset="0"/>
              </a:rPr>
              <a:t>Teja Mallela</a:t>
            </a:r>
          </a:p>
        </p:txBody>
      </p:sp>
      <p:pic>
        <p:nvPicPr>
          <p:cNvPr id="4" name="Picture 3" descr="A hand holding a baby&#10;&#10;Description automatically generated">
            <a:extLst>
              <a:ext uri="{FF2B5EF4-FFF2-40B4-BE49-F238E27FC236}">
                <a16:creationId xmlns:a16="http://schemas.microsoft.com/office/drawing/2014/main" id="{3690DF76-338A-419F-9519-E5A4CACB4AF0}"/>
              </a:ext>
            </a:extLst>
          </p:cNvPr>
          <p:cNvPicPr>
            <a:picLocks noChangeAspect="1"/>
          </p:cNvPicPr>
          <p:nvPr/>
        </p:nvPicPr>
        <p:blipFill rotWithShape="1">
          <a:blip r:embed="rId2"/>
          <a:srcRect l="10583" r="6749"/>
          <a:stretch/>
        </p:blipFill>
        <p:spPr>
          <a:xfrm>
            <a:off x="5096979" y="969893"/>
            <a:ext cx="3513583" cy="4684777"/>
          </a:xfrm>
          <a:prstGeom prst="rect">
            <a:avLst/>
          </a:prstGeom>
        </p:spPr>
      </p:pic>
      <p:pic>
        <p:nvPicPr>
          <p:cNvPr id="5" name="Picture 4">
            <a:extLst>
              <a:ext uri="{FF2B5EF4-FFF2-40B4-BE49-F238E27FC236}">
                <a16:creationId xmlns:a16="http://schemas.microsoft.com/office/drawing/2014/main" id="{3CC3A70B-5C67-4746-8AAD-BE0C7A150446}"/>
              </a:ext>
            </a:extLst>
          </p:cNvPr>
          <p:cNvPicPr>
            <a:picLocks noChangeAspect="1"/>
          </p:cNvPicPr>
          <p:nvPr/>
        </p:nvPicPr>
        <p:blipFill>
          <a:blip r:embed="rId3"/>
          <a:stretch>
            <a:fillRect/>
          </a:stretch>
        </p:blipFill>
        <p:spPr>
          <a:xfrm>
            <a:off x="268775" y="5769452"/>
            <a:ext cx="2718487" cy="915224"/>
          </a:xfrm>
          <a:prstGeom prst="rect">
            <a:avLst/>
          </a:prstGeom>
        </p:spPr>
      </p:pic>
    </p:spTree>
    <p:extLst>
      <p:ext uri="{BB962C8B-B14F-4D97-AF65-F5344CB8AC3E}">
        <p14:creationId xmlns:p14="http://schemas.microsoft.com/office/powerpoint/2010/main" val="194923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0D77-8C15-4363-9FFA-66DF4009D6A1}"/>
              </a:ext>
            </a:extLst>
          </p:cNvPr>
          <p:cNvSpPr>
            <a:spLocks noGrp="1"/>
          </p:cNvSpPr>
          <p:nvPr>
            <p:ph type="title"/>
          </p:nvPr>
        </p:nvSpPr>
        <p:spPr/>
        <p:txBody>
          <a:bodyPr/>
          <a:lstStyle/>
          <a:p>
            <a:r>
              <a:rPr lang="en-US" dirty="0"/>
              <a:t>Aim 3: </a:t>
            </a:r>
          </a:p>
        </p:txBody>
      </p:sp>
      <p:sp>
        <p:nvSpPr>
          <p:cNvPr id="3" name="Content Placeholder 2">
            <a:extLst>
              <a:ext uri="{FF2B5EF4-FFF2-40B4-BE49-F238E27FC236}">
                <a16:creationId xmlns:a16="http://schemas.microsoft.com/office/drawing/2014/main" id="{C75981B4-F0E0-4C55-9D71-67CA95A76AEF}"/>
              </a:ext>
            </a:extLst>
          </p:cNvPr>
          <p:cNvSpPr>
            <a:spLocks noGrp="1"/>
          </p:cNvSpPr>
          <p:nvPr>
            <p:ph idx="1"/>
          </p:nvPr>
        </p:nvSpPr>
        <p:spPr/>
        <p:txBody>
          <a:bodyPr/>
          <a:lstStyle/>
          <a:p>
            <a:pPr marL="0" indent="0">
              <a:buNone/>
            </a:pPr>
            <a:r>
              <a:rPr lang="en-US" b="1" dirty="0"/>
              <a:t> </a:t>
            </a:r>
          </a:p>
        </p:txBody>
      </p:sp>
    </p:spTree>
    <p:extLst>
      <p:ext uri="{BB962C8B-B14F-4D97-AF65-F5344CB8AC3E}">
        <p14:creationId xmlns:p14="http://schemas.microsoft.com/office/powerpoint/2010/main" val="376259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8055-5E12-40D6-95FF-240F3E211EE9}"/>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F3F9F261-7564-4CA7-9E50-1CE7D569EE57}"/>
              </a:ext>
            </a:extLst>
          </p:cNvPr>
          <p:cNvSpPr>
            <a:spLocks noGrp="1"/>
          </p:cNvSpPr>
          <p:nvPr>
            <p:ph idx="1"/>
          </p:nvPr>
        </p:nvSpPr>
        <p:spPr/>
        <p:txBody>
          <a:bodyPr/>
          <a:lstStyle/>
          <a:p>
            <a:pPr marL="0" indent="0">
              <a:buNone/>
            </a:pPr>
            <a:r>
              <a:rPr lang="en-US" dirty="0"/>
              <a:t>These studies could identify new gene targets for Down syndrome gene therapy</a:t>
            </a:r>
          </a:p>
          <a:p>
            <a:pPr marL="0" indent="0">
              <a:buNone/>
            </a:pPr>
            <a:endParaRPr lang="en-US" dirty="0"/>
          </a:p>
          <a:p>
            <a:pPr marL="0" indent="0">
              <a:buNone/>
            </a:pPr>
            <a:endParaRPr lang="en-US" dirty="0"/>
          </a:p>
          <a:p>
            <a:pPr marL="0" indent="0">
              <a:buNone/>
            </a:pPr>
            <a:r>
              <a:rPr lang="en-US" dirty="0"/>
              <a:t>Further studies to determine if these new gene could be more useful to target instead of dyrk1a</a:t>
            </a:r>
          </a:p>
        </p:txBody>
      </p:sp>
    </p:spTree>
    <p:extLst>
      <p:ext uri="{BB962C8B-B14F-4D97-AF65-F5344CB8AC3E}">
        <p14:creationId xmlns:p14="http://schemas.microsoft.com/office/powerpoint/2010/main" val="34170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F59E-1A6C-41F4-9501-54004F0DE06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7727F39-9E89-4CD7-9264-791E9FDF712A}"/>
              </a:ext>
            </a:extLst>
          </p:cNvPr>
          <p:cNvSpPr>
            <a:spLocks noGrp="1"/>
          </p:cNvSpPr>
          <p:nvPr>
            <p:ph idx="1"/>
          </p:nvPr>
        </p:nvSpPr>
        <p:spPr/>
        <p:txBody>
          <a:bodyPr>
            <a:normAutofit/>
          </a:bodyPr>
          <a:lstStyle/>
          <a:p>
            <a:pPr marL="0" indent="0">
              <a:buNone/>
            </a:pPr>
            <a:r>
              <a:rPr lang="en-US" sz="1200" dirty="0"/>
              <a:t>1. </a:t>
            </a:r>
            <a:r>
              <a:rPr lang="en-US" sz="1200" dirty="0" err="1"/>
              <a:t>Feki</a:t>
            </a:r>
            <a:r>
              <a:rPr lang="en-US" sz="1200" dirty="0"/>
              <a:t>, A., &amp; </a:t>
            </a:r>
            <a:r>
              <a:rPr lang="en-US" sz="1200" dirty="0" err="1"/>
              <a:t>Hibaoui</a:t>
            </a:r>
            <a:r>
              <a:rPr lang="en-US" sz="1200" dirty="0"/>
              <a:t>, Y. (2018). DYRK1A Protein, A Promising Therapeutic Target to Improve Cognitive Deficits in Down Syndrome. Brain sciences, 8(10), 187. Retrieved from: https://www.ncbi.nlm.nih.gov/pmc/articles/PMC6210095/</a:t>
            </a:r>
          </a:p>
          <a:p>
            <a:pPr marL="0" indent="0">
              <a:buNone/>
            </a:pPr>
            <a:br>
              <a:rPr lang="en-US" sz="1200" dirty="0"/>
            </a:br>
            <a:r>
              <a:rPr lang="en-US" sz="1200" dirty="0"/>
              <a:t>2. Nguyen, Thu Lan et al. “Correction of cognitive deficits in mouse models of Down syndrome by a pharmacological inhibitor of DYRK1A.” Disease models &amp; mechanisms vol. 11,9 dmm035634. 27 Sep. 2018. Retrieved from: </a:t>
            </a:r>
            <a:r>
              <a:rPr lang="en-US" sz="1200" dirty="0">
                <a:hlinkClick r:id="rId3"/>
              </a:rPr>
              <a:t>https://www.ncbi.nlm.nih.gov/pmc/articles/PMC5125364/?report=classic</a:t>
            </a:r>
            <a:endParaRPr lang="en-US" sz="1200" dirty="0"/>
          </a:p>
          <a:p>
            <a:pPr marL="0" indent="0">
              <a:buNone/>
            </a:pPr>
            <a:br>
              <a:rPr lang="en-US" sz="1200" dirty="0"/>
            </a:br>
            <a:r>
              <a:rPr lang="en-US" sz="1200" dirty="0"/>
              <a:t>3. Liu, Y., Lin, Z., Liu, M., Wang, H., &amp; Sun, H. (2017). Overexpression of DYRK1A, a Down Syndrome Candidate gene, Impairs Primordial Germ Cells Maintenance and Migration in zebrafish. Scientific reports, 7(1), 15313. Retrieved from: </a:t>
            </a:r>
            <a:r>
              <a:rPr lang="en-US" sz="1200" dirty="0">
                <a:hlinkClick r:id="rId4"/>
              </a:rPr>
              <a:t>https://www.ncbi.nlm.nih.gov/pmc/articles/PMC5681638/</a:t>
            </a:r>
            <a:endParaRPr lang="en-US" sz="1200" dirty="0"/>
          </a:p>
        </p:txBody>
      </p:sp>
    </p:spTree>
    <p:extLst>
      <p:ext uri="{BB962C8B-B14F-4D97-AF65-F5344CB8AC3E}">
        <p14:creationId xmlns:p14="http://schemas.microsoft.com/office/powerpoint/2010/main" val="346740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477A-9716-4B9A-B9C5-9607A14397F8}"/>
              </a:ext>
            </a:extLst>
          </p:cNvPr>
          <p:cNvSpPr>
            <a:spLocks noGrp="1"/>
          </p:cNvSpPr>
          <p:nvPr>
            <p:ph type="title"/>
          </p:nvPr>
        </p:nvSpPr>
        <p:spPr>
          <a:xfrm>
            <a:off x="628650" y="27780"/>
            <a:ext cx="7886700" cy="1325563"/>
          </a:xfrm>
        </p:spPr>
        <p:txBody>
          <a:bodyPr/>
          <a:lstStyle/>
          <a:p>
            <a:pPr algn="ctr"/>
            <a:r>
              <a:rPr lang="en-US" b="1" dirty="0">
                <a:latin typeface="Arial" panose="020B0604020202020204" pitchFamily="34" charset="0"/>
                <a:cs typeface="Arial" panose="020B0604020202020204" pitchFamily="34" charset="0"/>
              </a:rPr>
              <a:t>What is Down Syndrome?</a:t>
            </a:r>
          </a:p>
        </p:txBody>
      </p:sp>
      <p:sp>
        <p:nvSpPr>
          <p:cNvPr id="3" name="Content Placeholder 2">
            <a:extLst>
              <a:ext uri="{FF2B5EF4-FFF2-40B4-BE49-F238E27FC236}">
                <a16:creationId xmlns:a16="http://schemas.microsoft.com/office/drawing/2014/main" id="{F9B3AC27-A72D-497D-BBC1-43EDD1581ED0}"/>
              </a:ext>
            </a:extLst>
          </p:cNvPr>
          <p:cNvSpPr>
            <a:spLocks noGrp="1"/>
          </p:cNvSpPr>
          <p:nvPr>
            <p:ph idx="1"/>
          </p:nvPr>
        </p:nvSpPr>
        <p:spPr>
          <a:xfrm>
            <a:off x="628650" y="1825625"/>
            <a:ext cx="3473793"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Caused by </a:t>
            </a:r>
            <a:r>
              <a:rPr lang="en-US" b="1" dirty="0"/>
              <a:t>trisomy</a:t>
            </a:r>
            <a:r>
              <a:rPr lang="en-US" dirty="0"/>
              <a:t> of chromosome 21</a:t>
            </a:r>
          </a:p>
        </p:txBody>
      </p:sp>
      <p:pic>
        <p:nvPicPr>
          <p:cNvPr id="4" name="Picture 3">
            <a:extLst>
              <a:ext uri="{FF2B5EF4-FFF2-40B4-BE49-F238E27FC236}">
                <a16:creationId xmlns:a16="http://schemas.microsoft.com/office/drawing/2014/main" id="{9E14ABBC-1DB8-4F0F-9409-4D57A61FCD93}"/>
              </a:ext>
            </a:extLst>
          </p:cNvPr>
          <p:cNvPicPr>
            <a:picLocks noChangeAspect="1"/>
          </p:cNvPicPr>
          <p:nvPr/>
        </p:nvPicPr>
        <p:blipFill>
          <a:blip r:embed="rId3"/>
          <a:stretch>
            <a:fillRect/>
          </a:stretch>
        </p:blipFill>
        <p:spPr>
          <a:xfrm>
            <a:off x="4228843" y="4001294"/>
            <a:ext cx="4591050" cy="1647825"/>
          </a:xfrm>
          <a:prstGeom prst="rect">
            <a:avLst/>
          </a:prstGeom>
        </p:spPr>
      </p:pic>
      <p:pic>
        <p:nvPicPr>
          <p:cNvPr id="5" name="Picture 4" descr="A hand holding a baby&#10;&#10;Description automatically generated">
            <a:extLst>
              <a:ext uri="{FF2B5EF4-FFF2-40B4-BE49-F238E27FC236}">
                <a16:creationId xmlns:a16="http://schemas.microsoft.com/office/drawing/2014/main" id="{E973277F-7338-43B9-95CA-0AAC88F411B6}"/>
              </a:ext>
            </a:extLst>
          </p:cNvPr>
          <p:cNvPicPr>
            <a:picLocks noChangeAspect="1"/>
          </p:cNvPicPr>
          <p:nvPr/>
        </p:nvPicPr>
        <p:blipFill rotWithShape="1">
          <a:blip r:embed="rId4"/>
          <a:srcRect l="10583" r="6749"/>
          <a:stretch/>
        </p:blipFill>
        <p:spPr>
          <a:xfrm>
            <a:off x="1396590" y="1295378"/>
            <a:ext cx="1937913" cy="2566784"/>
          </a:xfrm>
          <a:prstGeom prst="rect">
            <a:avLst/>
          </a:prstGeom>
        </p:spPr>
      </p:pic>
      <p:sp>
        <p:nvSpPr>
          <p:cNvPr id="6" name="TextBox 5">
            <a:extLst>
              <a:ext uri="{FF2B5EF4-FFF2-40B4-BE49-F238E27FC236}">
                <a16:creationId xmlns:a16="http://schemas.microsoft.com/office/drawing/2014/main" id="{9C292F42-94E5-48D2-A993-0749A85E9E7B}"/>
              </a:ext>
            </a:extLst>
          </p:cNvPr>
          <p:cNvSpPr txBox="1"/>
          <p:nvPr/>
        </p:nvSpPr>
        <p:spPr>
          <a:xfrm>
            <a:off x="4102443" y="1825625"/>
            <a:ext cx="4559643" cy="1231106"/>
          </a:xfrm>
          <a:prstGeom prst="rect">
            <a:avLst/>
          </a:prstGeom>
          <a:noFill/>
        </p:spPr>
        <p:txBody>
          <a:bodyPr wrap="square" rtlCol="0">
            <a:spAutoFit/>
          </a:bodyPr>
          <a:lstStyle/>
          <a:p>
            <a:r>
              <a:rPr lang="en-US" sz="2800" dirty="0"/>
              <a:t>The </a:t>
            </a:r>
            <a:r>
              <a:rPr lang="en-US" sz="2800" b="1" dirty="0"/>
              <a:t>most common </a:t>
            </a:r>
            <a:r>
              <a:rPr lang="en-US" sz="2800" dirty="0"/>
              <a:t>genetic development disorder</a:t>
            </a:r>
          </a:p>
          <a:p>
            <a:endParaRPr lang="en-US" dirty="0"/>
          </a:p>
        </p:txBody>
      </p:sp>
    </p:spTree>
    <p:extLst>
      <p:ext uri="{BB962C8B-B14F-4D97-AF65-F5344CB8AC3E}">
        <p14:creationId xmlns:p14="http://schemas.microsoft.com/office/powerpoint/2010/main" val="127856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A078-4E3F-4039-B9E8-2D21B57045CD}"/>
              </a:ext>
            </a:extLst>
          </p:cNvPr>
          <p:cNvSpPr>
            <a:spLocks noGrp="1"/>
          </p:cNvSpPr>
          <p:nvPr>
            <p:ph type="title"/>
          </p:nvPr>
        </p:nvSpPr>
        <p:spPr/>
        <p:txBody>
          <a:bodyPr/>
          <a:lstStyle/>
          <a:p>
            <a:r>
              <a:rPr lang="en-US" b="1" dirty="0"/>
              <a:t>Symptoms</a:t>
            </a:r>
          </a:p>
        </p:txBody>
      </p:sp>
      <p:sp>
        <p:nvSpPr>
          <p:cNvPr id="3" name="Content Placeholder 2">
            <a:extLst>
              <a:ext uri="{FF2B5EF4-FFF2-40B4-BE49-F238E27FC236}">
                <a16:creationId xmlns:a16="http://schemas.microsoft.com/office/drawing/2014/main" id="{D1EE5F8B-9DF3-466E-89FB-BC1674661054}"/>
              </a:ext>
            </a:extLst>
          </p:cNvPr>
          <p:cNvSpPr>
            <a:spLocks noGrp="1"/>
          </p:cNvSpPr>
          <p:nvPr>
            <p:ph idx="1"/>
          </p:nvPr>
        </p:nvSpPr>
        <p:spPr>
          <a:xfrm>
            <a:off x="5451021" y="1690689"/>
            <a:ext cx="3224893" cy="4351338"/>
          </a:xfrm>
        </p:spPr>
        <p:txBody>
          <a:bodyPr>
            <a:normAutofit/>
          </a:bodyPr>
          <a:lstStyle/>
          <a:p>
            <a:pPr marL="0" indent="0">
              <a:buNone/>
            </a:pPr>
            <a:r>
              <a:rPr lang="en-US" dirty="0"/>
              <a:t>Distinct</a:t>
            </a:r>
            <a:r>
              <a:rPr lang="en-US" b="1" dirty="0"/>
              <a:t> physical </a:t>
            </a:r>
            <a:r>
              <a:rPr lang="en-US" dirty="0"/>
              <a:t>features</a:t>
            </a:r>
          </a:p>
          <a:p>
            <a:pPr marL="0" indent="0">
              <a:buNone/>
            </a:pPr>
            <a:endParaRPr lang="en-US" dirty="0"/>
          </a:p>
          <a:p>
            <a:pPr marL="0" indent="0">
              <a:buNone/>
            </a:pPr>
            <a:endParaRPr lang="en-US" dirty="0"/>
          </a:p>
          <a:p>
            <a:pPr marL="0" indent="0">
              <a:buNone/>
            </a:pPr>
            <a:endParaRPr lang="en-US" dirty="0"/>
          </a:p>
          <a:p>
            <a:pPr marL="0" indent="0">
              <a:buNone/>
            </a:pPr>
            <a:r>
              <a:rPr lang="en-US" dirty="0"/>
              <a:t>Several</a:t>
            </a:r>
            <a:r>
              <a:rPr lang="en-US" b="1" dirty="0"/>
              <a:t> behavioral </a:t>
            </a:r>
            <a:r>
              <a:rPr lang="en-US" dirty="0"/>
              <a:t>&amp; </a:t>
            </a:r>
            <a:r>
              <a:rPr lang="en-US" b="1" dirty="0"/>
              <a:t>neurodegenerative </a:t>
            </a:r>
            <a:r>
              <a:rPr lang="en-US" dirty="0"/>
              <a:t>symptoms</a:t>
            </a:r>
          </a:p>
        </p:txBody>
      </p:sp>
      <p:pic>
        <p:nvPicPr>
          <p:cNvPr id="4" name="Picture 3">
            <a:extLst>
              <a:ext uri="{FF2B5EF4-FFF2-40B4-BE49-F238E27FC236}">
                <a16:creationId xmlns:a16="http://schemas.microsoft.com/office/drawing/2014/main" id="{9A4830D4-9EA1-454D-80DD-8AFA7A1013BC}"/>
              </a:ext>
            </a:extLst>
          </p:cNvPr>
          <p:cNvPicPr>
            <a:picLocks noChangeAspect="1"/>
          </p:cNvPicPr>
          <p:nvPr/>
        </p:nvPicPr>
        <p:blipFill rotWithShape="1">
          <a:blip r:embed="rId3"/>
          <a:srcRect l="17334"/>
          <a:stretch/>
        </p:blipFill>
        <p:spPr>
          <a:xfrm>
            <a:off x="174171" y="1690689"/>
            <a:ext cx="4724400" cy="3810000"/>
          </a:xfrm>
          <a:prstGeom prst="rect">
            <a:avLst/>
          </a:prstGeom>
        </p:spPr>
      </p:pic>
    </p:spTree>
    <p:extLst>
      <p:ext uri="{BB962C8B-B14F-4D97-AF65-F5344CB8AC3E}">
        <p14:creationId xmlns:p14="http://schemas.microsoft.com/office/powerpoint/2010/main" val="307610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A078-4E3F-4039-B9E8-2D21B57045C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Symptoms</a:t>
            </a:r>
          </a:p>
        </p:txBody>
      </p:sp>
      <p:sp>
        <p:nvSpPr>
          <p:cNvPr id="3" name="Content Placeholder 2">
            <a:extLst>
              <a:ext uri="{FF2B5EF4-FFF2-40B4-BE49-F238E27FC236}">
                <a16:creationId xmlns:a16="http://schemas.microsoft.com/office/drawing/2014/main" id="{D1EE5F8B-9DF3-466E-89FB-BC1674661054}"/>
              </a:ext>
            </a:extLst>
          </p:cNvPr>
          <p:cNvSpPr>
            <a:spLocks noGrp="1"/>
          </p:cNvSpPr>
          <p:nvPr>
            <p:ph idx="1"/>
          </p:nvPr>
        </p:nvSpPr>
        <p:spPr>
          <a:xfrm>
            <a:off x="5451021" y="1690689"/>
            <a:ext cx="3224893" cy="4351338"/>
          </a:xfrm>
        </p:spPr>
        <p:txBody>
          <a:bodyPr>
            <a:normAutofit/>
          </a:bodyPr>
          <a:lstStyle/>
          <a:p>
            <a:pPr marL="0" indent="0">
              <a:buNone/>
            </a:pPr>
            <a:r>
              <a:rPr lang="en-US" dirty="0"/>
              <a:t>Distinct</a:t>
            </a:r>
            <a:r>
              <a:rPr lang="en-US" b="1" dirty="0"/>
              <a:t> physical </a:t>
            </a:r>
            <a:r>
              <a:rPr lang="en-US" dirty="0"/>
              <a:t>features</a:t>
            </a:r>
          </a:p>
          <a:p>
            <a:pPr marL="0" indent="0">
              <a:buNone/>
            </a:pPr>
            <a:endParaRPr lang="en-US" dirty="0"/>
          </a:p>
          <a:p>
            <a:pPr marL="0" indent="0">
              <a:buNone/>
            </a:pPr>
            <a:endParaRPr lang="en-US" dirty="0"/>
          </a:p>
          <a:p>
            <a:pPr marL="0" indent="0">
              <a:buNone/>
            </a:pPr>
            <a:endParaRPr lang="en-US" dirty="0"/>
          </a:p>
          <a:p>
            <a:pPr marL="0" indent="0">
              <a:buNone/>
            </a:pPr>
            <a:r>
              <a:rPr lang="en-US" dirty="0"/>
              <a:t>Several</a:t>
            </a:r>
            <a:r>
              <a:rPr lang="en-US" b="1" dirty="0"/>
              <a:t> behavioral </a:t>
            </a:r>
            <a:r>
              <a:rPr lang="en-US" dirty="0"/>
              <a:t>&amp; </a:t>
            </a:r>
            <a:r>
              <a:rPr lang="en-US" b="1" dirty="0"/>
              <a:t>neurodegenerative </a:t>
            </a:r>
            <a:r>
              <a:rPr lang="en-US" dirty="0"/>
              <a:t>symptoms</a:t>
            </a:r>
          </a:p>
        </p:txBody>
      </p:sp>
      <p:pic>
        <p:nvPicPr>
          <p:cNvPr id="4" name="Picture 3">
            <a:extLst>
              <a:ext uri="{FF2B5EF4-FFF2-40B4-BE49-F238E27FC236}">
                <a16:creationId xmlns:a16="http://schemas.microsoft.com/office/drawing/2014/main" id="{9A4830D4-9EA1-454D-80DD-8AFA7A1013BC}"/>
              </a:ext>
            </a:extLst>
          </p:cNvPr>
          <p:cNvPicPr>
            <a:picLocks noChangeAspect="1"/>
          </p:cNvPicPr>
          <p:nvPr/>
        </p:nvPicPr>
        <p:blipFill rotWithShape="1">
          <a:blip r:embed="rId3"/>
          <a:srcRect l="17334"/>
          <a:stretch/>
        </p:blipFill>
        <p:spPr>
          <a:xfrm>
            <a:off x="174171" y="1690689"/>
            <a:ext cx="4724400" cy="3810000"/>
          </a:xfrm>
          <a:prstGeom prst="rect">
            <a:avLst/>
          </a:prstGeom>
        </p:spPr>
      </p:pic>
    </p:spTree>
    <p:extLst>
      <p:ext uri="{BB962C8B-B14F-4D97-AF65-F5344CB8AC3E}">
        <p14:creationId xmlns:p14="http://schemas.microsoft.com/office/powerpoint/2010/main" val="86822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2F62-01A3-4B78-BA8F-A659A2F1364C}"/>
              </a:ext>
            </a:extLst>
          </p:cNvPr>
          <p:cNvSpPr>
            <a:spLocks noGrp="1"/>
          </p:cNvSpPr>
          <p:nvPr>
            <p:ph type="title"/>
          </p:nvPr>
        </p:nvSpPr>
        <p:spPr>
          <a:xfrm>
            <a:off x="628650" y="321059"/>
            <a:ext cx="7886700" cy="1325563"/>
          </a:xfrm>
        </p:spPr>
        <p:txBody>
          <a:bodyPr/>
          <a:lstStyle/>
          <a:p>
            <a:r>
              <a:rPr lang="en-US" dirty="0"/>
              <a:t>Diagnosis and Treatment</a:t>
            </a:r>
          </a:p>
        </p:txBody>
      </p:sp>
      <p:pic>
        <p:nvPicPr>
          <p:cNvPr id="1026" name="Picture 2" descr="Picture">
            <a:extLst>
              <a:ext uri="{FF2B5EF4-FFF2-40B4-BE49-F238E27FC236}">
                <a16:creationId xmlns:a16="http://schemas.microsoft.com/office/drawing/2014/main" id="{13BB78E0-8CD5-4FDC-99F7-CE8ED5598C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2826" y="2238495"/>
            <a:ext cx="4561240" cy="3043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C8E120-04E8-4744-85F5-4D640B0C415F}"/>
              </a:ext>
            </a:extLst>
          </p:cNvPr>
          <p:cNvSpPr txBox="1"/>
          <p:nvPr/>
        </p:nvSpPr>
        <p:spPr>
          <a:xfrm>
            <a:off x="460254" y="2238495"/>
            <a:ext cx="3890069" cy="3046988"/>
          </a:xfrm>
          <a:prstGeom prst="rect">
            <a:avLst/>
          </a:prstGeom>
          <a:noFill/>
        </p:spPr>
        <p:txBody>
          <a:bodyPr wrap="square" rtlCol="0">
            <a:spAutoFit/>
          </a:bodyPr>
          <a:lstStyle/>
          <a:p>
            <a:r>
              <a:rPr lang="en-US" sz="2400" b="1" dirty="0"/>
              <a:t>​Screening tests </a:t>
            </a:r>
          </a:p>
          <a:p>
            <a:endParaRPr lang="en-US" sz="2400" dirty="0"/>
          </a:p>
          <a:p>
            <a:br>
              <a:rPr lang="en-US" sz="2400" dirty="0"/>
            </a:br>
            <a:br>
              <a:rPr lang="en-US" sz="2400" dirty="0"/>
            </a:br>
            <a:endParaRPr lang="en-US" sz="2400" dirty="0"/>
          </a:p>
          <a:p>
            <a:pPr marL="285750" indent="-285750">
              <a:buFont typeface="Arial" panose="020B0604020202020204" pitchFamily="34" charset="0"/>
              <a:buChar char="•"/>
            </a:pPr>
            <a:endParaRPr lang="en-US" sz="2400" b="1" dirty="0"/>
          </a:p>
          <a:p>
            <a:r>
              <a:rPr lang="en-US" sz="2400" b="1" dirty="0"/>
              <a:t>No single, standard treatment available</a:t>
            </a:r>
          </a:p>
        </p:txBody>
      </p:sp>
    </p:spTree>
    <p:extLst>
      <p:ext uri="{BB962C8B-B14F-4D97-AF65-F5344CB8AC3E}">
        <p14:creationId xmlns:p14="http://schemas.microsoft.com/office/powerpoint/2010/main" val="120377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2FF0-6661-4007-BB73-3D62C4C0755F}"/>
              </a:ext>
            </a:extLst>
          </p:cNvPr>
          <p:cNvSpPr>
            <a:spLocks noGrp="1"/>
          </p:cNvSpPr>
          <p:nvPr>
            <p:ph type="title"/>
          </p:nvPr>
        </p:nvSpPr>
        <p:spPr/>
        <p:txBody>
          <a:bodyPr/>
          <a:lstStyle/>
          <a:p>
            <a:r>
              <a:rPr lang="en-US" dirty="0"/>
              <a:t>DYRK1A Gene</a:t>
            </a:r>
          </a:p>
        </p:txBody>
      </p:sp>
      <p:sp>
        <p:nvSpPr>
          <p:cNvPr id="3" name="Content Placeholder 2">
            <a:extLst>
              <a:ext uri="{FF2B5EF4-FFF2-40B4-BE49-F238E27FC236}">
                <a16:creationId xmlns:a16="http://schemas.microsoft.com/office/drawing/2014/main" id="{052BEEE0-8DFC-40EF-B1A5-245DF706AB82}"/>
              </a:ext>
            </a:extLst>
          </p:cNvPr>
          <p:cNvSpPr>
            <a:spLocks noGrp="1"/>
          </p:cNvSpPr>
          <p:nvPr>
            <p:ph idx="1"/>
          </p:nvPr>
        </p:nvSpPr>
        <p:spPr/>
        <p:txBody>
          <a:bodyPr/>
          <a:lstStyle/>
          <a:p>
            <a:pPr marL="0" indent="0">
              <a:buNone/>
            </a:pPr>
            <a:r>
              <a:rPr lang="en-US" dirty="0"/>
              <a:t>A candidate gene identified to play a role in cognitive impairment</a:t>
            </a:r>
          </a:p>
          <a:p>
            <a:pPr marL="0" indent="0">
              <a:buNone/>
            </a:pPr>
            <a:endParaRPr lang="en-US" dirty="0"/>
          </a:p>
          <a:p>
            <a:pPr marL="0" indent="0">
              <a:buNone/>
            </a:pPr>
            <a:r>
              <a:rPr lang="en-US" dirty="0"/>
              <a:t>Dual-specificity tyrosine-(Y)-phosphorylation-regulated kinase 1A protein</a:t>
            </a:r>
          </a:p>
          <a:p>
            <a:pPr marL="0" indent="0">
              <a:buNone/>
            </a:pPr>
            <a:endParaRPr lang="en-US" dirty="0"/>
          </a:p>
          <a:p>
            <a:pPr marL="0" indent="0">
              <a:buNone/>
            </a:pPr>
            <a:r>
              <a:rPr lang="en-US" dirty="0"/>
              <a:t>DYRK1A plays a role in reduced neurogenesis and premature neuronal differentiation of neuro-progenitor cells</a:t>
            </a:r>
          </a:p>
        </p:txBody>
      </p:sp>
    </p:spTree>
    <p:extLst>
      <p:ext uri="{BB962C8B-B14F-4D97-AF65-F5344CB8AC3E}">
        <p14:creationId xmlns:p14="http://schemas.microsoft.com/office/powerpoint/2010/main" val="333937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E08E-C008-4F49-9EDD-7DCC917C42FC}"/>
              </a:ext>
            </a:extLst>
          </p:cNvPr>
          <p:cNvSpPr>
            <a:spLocks noGrp="1"/>
          </p:cNvSpPr>
          <p:nvPr>
            <p:ph type="title"/>
          </p:nvPr>
        </p:nvSpPr>
        <p:spPr/>
        <p:txBody>
          <a:bodyPr/>
          <a:lstStyle/>
          <a:p>
            <a:r>
              <a:rPr lang="en-US" dirty="0"/>
              <a:t>DYRK1A Gene Ontology</a:t>
            </a:r>
          </a:p>
        </p:txBody>
      </p:sp>
      <p:sp>
        <p:nvSpPr>
          <p:cNvPr id="3" name="Content Placeholder 2">
            <a:extLst>
              <a:ext uri="{FF2B5EF4-FFF2-40B4-BE49-F238E27FC236}">
                <a16:creationId xmlns:a16="http://schemas.microsoft.com/office/drawing/2014/main" id="{D87F181F-5807-4FBD-835F-8C6B1F6D7F21}"/>
              </a:ext>
            </a:extLst>
          </p:cNvPr>
          <p:cNvSpPr>
            <a:spLocks noGrp="1"/>
          </p:cNvSpPr>
          <p:nvPr>
            <p:ph idx="1"/>
          </p:nvPr>
        </p:nvSpPr>
        <p:spPr/>
        <p:txBody>
          <a:bodyPr>
            <a:normAutofit/>
          </a:bodyPr>
          <a:lstStyle/>
          <a:p>
            <a:r>
              <a:rPr lang="en-US" b="1" dirty="0"/>
              <a:t>Cellular Component</a:t>
            </a:r>
          </a:p>
          <a:p>
            <a:pPr marL="0" indent="0">
              <a:buNone/>
            </a:pPr>
            <a:endParaRPr lang="en-US" b="1" dirty="0"/>
          </a:p>
          <a:p>
            <a:pPr marL="0" indent="0">
              <a:buNone/>
            </a:pPr>
            <a:endParaRPr lang="en-US" b="1" dirty="0"/>
          </a:p>
          <a:p>
            <a:r>
              <a:rPr lang="en-US" b="1" dirty="0"/>
              <a:t>Molecular Function</a:t>
            </a:r>
          </a:p>
          <a:p>
            <a:pPr marL="0" indent="0">
              <a:buNone/>
            </a:pPr>
            <a:endParaRPr lang="en-US" b="1" dirty="0"/>
          </a:p>
          <a:p>
            <a:pPr marL="0" indent="0">
              <a:buNone/>
            </a:pPr>
            <a:endParaRPr lang="en-US" b="1" dirty="0"/>
          </a:p>
          <a:p>
            <a:r>
              <a:rPr lang="en-US" b="1" dirty="0"/>
              <a:t>Biological Process</a:t>
            </a:r>
          </a:p>
        </p:txBody>
      </p:sp>
    </p:spTree>
    <p:extLst>
      <p:ext uri="{BB962C8B-B14F-4D97-AF65-F5344CB8AC3E}">
        <p14:creationId xmlns:p14="http://schemas.microsoft.com/office/powerpoint/2010/main" val="23406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5F3-4DBD-42B0-B6AD-F76E072C898F}"/>
              </a:ext>
            </a:extLst>
          </p:cNvPr>
          <p:cNvSpPr>
            <a:spLocks noGrp="1"/>
          </p:cNvSpPr>
          <p:nvPr>
            <p:ph type="title"/>
          </p:nvPr>
        </p:nvSpPr>
        <p:spPr/>
        <p:txBody>
          <a:bodyPr>
            <a:normAutofit/>
          </a:bodyPr>
          <a:lstStyle/>
          <a:p>
            <a:r>
              <a:rPr lang="en-US" sz="4000" dirty="0"/>
              <a:t>What is the DYRK1A gene’s role in Down Syndrome?</a:t>
            </a:r>
          </a:p>
        </p:txBody>
      </p:sp>
      <p:sp>
        <p:nvSpPr>
          <p:cNvPr id="3" name="Content Placeholder 2">
            <a:extLst>
              <a:ext uri="{FF2B5EF4-FFF2-40B4-BE49-F238E27FC236}">
                <a16:creationId xmlns:a16="http://schemas.microsoft.com/office/drawing/2014/main" id="{38A3E590-4A92-41AD-8A28-88149B7367D2}"/>
              </a:ext>
            </a:extLst>
          </p:cNvPr>
          <p:cNvSpPr>
            <a:spLocks noGrp="1"/>
          </p:cNvSpPr>
          <p:nvPr>
            <p:ph idx="1"/>
          </p:nvPr>
        </p:nvSpPr>
        <p:spPr>
          <a:xfrm>
            <a:off x="185351" y="1825625"/>
            <a:ext cx="8773297" cy="4351338"/>
          </a:xfrm>
        </p:spPr>
        <p:txBody>
          <a:bodyPr>
            <a:normAutofit/>
          </a:bodyPr>
          <a:lstStyle/>
          <a:p>
            <a:pPr marL="0" indent="0" algn="ctr">
              <a:buNone/>
            </a:pPr>
            <a:r>
              <a:rPr lang="en-US" dirty="0"/>
              <a:t>Encodes for </a:t>
            </a:r>
            <a:r>
              <a:rPr lang="en-US" dirty="0">
                <a:solidFill>
                  <a:srgbClr val="FF0000"/>
                </a:solidFill>
              </a:rPr>
              <a:t>a tyrosine-phosphorylating kinase </a:t>
            </a:r>
            <a:r>
              <a:rPr lang="en-US" dirty="0"/>
              <a:t>protein</a:t>
            </a:r>
          </a:p>
        </p:txBody>
      </p:sp>
      <p:pic>
        <p:nvPicPr>
          <p:cNvPr id="4" name="Picture 3">
            <a:extLst>
              <a:ext uri="{FF2B5EF4-FFF2-40B4-BE49-F238E27FC236}">
                <a16:creationId xmlns:a16="http://schemas.microsoft.com/office/drawing/2014/main" id="{C88E4774-8D0A-4C5E-805D-01F5AB8B46A7}"/>
              </a:ext>
            </a:extLst>
          </p:cNvPr>
          <p:cNvPicPr>
            <a:picLocks noChangeAspect="1"/>
          </p:cNvPicPr>
          <p:nvPr/>
        </p:nvPicPr>
        <p:blipFill>
          <a:blip r:embed="rId3"/>
          <a:stretch>
            <a:fillRect/>
          </a:stretch>
        </p:blipFill>
        <p:spPr>
          <a:xfrm>
            <a:off x="1047749" y="2416174"/>
            <a:ext cx="7048500" cy="4076700"/>
          </a:xfrm>
          <a:prstGeom prst="rect">
            <a:avLst/>
          </a:prstGeom>
        </p:spPr>
      </p:pic>
    </p:spTree>
    <p:extLst>
      <p:ext uri="{BB962C8B-B14F-4D97-AF65-F5344CB8AC3E}">
        <p14:creationId xmlns:p14="http://schemas.microsoft.com/office/powerpoint/2010/main" val="343980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1072</TotalTime>
  <Words>1700</Words>
  <Application>Microsoft Office PowerPoint</Application>
  <PresentationFormat>On-screen Show (4:3)</PresentationFormat>
  <Paragraphs>147</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Gill Sans</vt:lpstr>
      <vt:lpstr>Office Theme</vt:lpstr>
      <vt:lpstr>Down Syndrome</vt:lpstr>
      <vt:lpstr> Down Syndrome:  An extra little chromosome</vt:lpstr>
      <vt:lpstr>What is Down Syndrome?</vt:lpstr>
      <vt:lpstr>Symptoms</vt:lpstr>
      <vt:lpstr>Symptoms</vt:lpstr>
      <vt:lpstr>Diagnosis and Treatment</vt:lpstr>
      <vt:lpstr>DYRK1A Gene</vt:lpstr>
      <vt:lpstr>DYRK1A Gene Ontology</vt:lpstr>
      <vt:lpstr>What is the DYRK1A gene’s role in Down Syndrome?</vt:lpstr>
      <vt:lpstr>DYRK1A inhibits neuronal differentiation</vt:lpstr>
      <vt:lpstr>DYRK1A Gene Conservation</vt:lpstr>
      <vt:lpstr>DYRK1A Phylogeny</vt:lpstr>
      <vt:lpstr>DYRK1A Protein Interactions</vt:lpstr>
      <vt:lpstr>DYRK1A Protein Interactions</vt:lpstr>
      <vt:lpstr>Knowledge Gap</vt:lpstr>
      <vt:lpstr>Model Organism</vt:lpstr>
      <vt:lpstr>Hypothesis</vt:lpstr>
      <vt:lpstr>Aim 1: Identify sequences on DYRK1A that are critical for its role in neuronal differentiation</vt:lpstr>
      <vt:lpstr>Aim 2: Identify proteins that are differently-expressed in the presence and absence of DYRK1A</vt:lpstr>
      <vt:lpstr>Aim 3: </vt:lpstr>
      <vt:lpstr>Future Directions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 Syndrome</dc:title>
  <dc:creator>Teja Mallela</dc:creator>
  <cp:lastModifiedBy>Teja Mallela</cp:lastModifiedBy>
  <cp:revision>38</cp:revision>
  <dcterms:created xsi:type="dcterms:W3CDTF">2020-02-27T22:16:58Z</dcterms:created>
  <dcterms:modified xsi:type="dcterms:W3CDTF">2020-04-10T01:41:40Z</dcterms:modified>
</cp:coreProperties>
</file>